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0"/>
  </p:notesMasterIdLst>
  <p:sldIdLst>
    <p:sldId id="256" r:id="rId2"/>
    <p:sldId id="265" r:id="rId3"/>
    <p:sldId id="268" r:id="rId4"/>
    <p:sldId id="269" r:id="rId5"/>
    <p:sldId id="270" r:id="rId6"/>
    <p:sldId id="271" r:id="rId7"/>
    <p:sldId id="267" r:id="rId8"/>
    <p:sldId id="274" r:id="rId9"/>
    <p:sldId id="273" r:id="rId10"/>
    <p:sldId id="275" r:id="rId11"/>
    <p:sldId id="277" r:id="rId12"/>
    <p:sldId id="289" r:id="rId13"/>
    <p:sldId id="301" r:id="rId14"/>
    <p:sldId id="279" r:id="rId15"/>
    <p:sldId id="288" r:id="rId16"/>
    <p:sldId id="280" r:id="rId17"/>
    <p:sldId id="298" r:id="rId18"/>
    <p:sldId id="296" r:id="rId19"/>
    <p:sldId id="290" r:id="rId20"/>
    <p:sldId id="291" r:id="rId21"/>
    <p:sldId id="292" r:id="rId22"/>
    <p:sldId id="293" r:id="rId23"/>
    <p:sldId id="294" r:id="rId24"/>
    <p:sldId id="295" r:id="rId25"/>
    <p:sldId id="285" r:id="rId26"/>
    <p:sldId id="299" r:id="rId27"/>
    <p:sldId id="300" r:id="rId28"/>
    <p:sldId id="297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79568" autoAdjust="0"/>
  </p:normalViewPr>
  <p:slideViewPr>
    <p:cSldViewPr>
      <p:cViewPr>
        <p:scale>
          <a:sx n="75" d="100"/>
          <a:sy n="75" d="100"/>
        </p:scale>
        <p:origin x="-206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301C0-5ACE-4B2E-873A-846F411F6561}" type="datetimeFigureOut">
              <a:rPr lang="pl-PL" smtClean="0"/>
              <a:t>2014-04-29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C2282-3CB1-45CD-BD3D-AF34308DBCC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231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Graniastosłup to wielościan, którego wszystkie wierzchołki są położone na dwóch równoległych płaszczyznach, zwanych podstawami graniastosłupa.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Podstawami graniastosłupa są dwa dowolne, równoległe wielokąty.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8658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solidFill>
                  <a:schemeClr val="tx1"/>
                </a:solidFill>
              </a:rPr>
              <a:t>Ostrosłup prosty, którego podstawą jest jakikolwiek wielokąt foremny, nazywamy prawidłowym, a więc w ostrosłupie prawidłowym podstawą jest wielokąt foremny, ściany boczne są przystającymi trójkątami równoramiennymi, a spodek wysokości leży w środku okręgu opisanego na podstawie tego ostrosłupa.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8261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Podstawy ostrosłupa ściętego są figurami podobnymi.</a:t>
            </a:r>
            <a:endParaRPr lang="pl-PL" baseline="0" dirty="0" smtClean="0"/>
          </a:p>
          <a:p>
            <a:r>
              <a:rPr lang="pl-PL" baseline="0" dirty="0" smtClean="0"/>
              <a:t>Ściany b</a:t>
            </a:r>
            <a:r>
              <a:rPr lang="pl-PL" dirty="0" smtClean="0"/>
              <a:t>oczne ostrosłupa ściętego są trapezami.</a:t>
            </a:r>
            <a:endParaRPr lang="pl-PL" baseline="0" dirty="0" smtClean="0"/>
          </a:p>
          <a:p>
            <a:r>
              <a:rPr lang="pl-PL" dirty="0" smtClean="0"/>
              <a:t>Ostrosłup ścięty jest prawidłowy,</a:t>
            </a:r>
            <a:r>
              <a:rPr lang="pl-PL" baseline="0" dirty="0" smtClean="0"/>
              <a:t> </a:t>
            </a:r>
            <a:r>
              <a:rPr lang="pl-PL" dirty="0" smtClean="0"/>
              <a:t>jeśli powstał z ostrosłupa prawidłowego. W takim ostrosłupie ściętym ściany boczne są trapezami równoramiennymi, a wszystkie krawędzie boczne są równe.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3910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 smtClean="0"/>
              <a:t>Przejdziemy teraz do pokazania przykładów graniastosłupów i ostrosłupów w architekturze Bydgoszczy.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2931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Zaznaczone fragmenty Willi Wilhelma Blumwe</a:t>
            </a:r>
            <a:r>
              <a:rPr lang="pl-PL" sz="1200" baseline="0" dirty="0" smtClean="0"/>
              <a:t>, przy ul. Gdańskiej 50, </a:t>
            </a:r>
            <a:r>
              <a:rPr lang="pl-PL" sz="1200" dirty="0" smtClean="0"/>
              <a:t>to graniastosłupy proste trójkątne, ponieważ ich ściany boczne są prostokątami, a ich podstawami są trójkąty.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9091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Kamienice,</a:t>
            </a:r>
            <a:r>
              <a:rPr lang="pl-PL" sz="1200" baseline="0" dirty="0" smtClean="0"/>
              <a:t> przy ul. Gdańskiej 63 i Gdańskiej 101, </a:t>
            </a:r>
            <a:r>
              <a:rPr lang="pl-PL" sz="1200" dirty="0" smtClean="0"/>
              <a:t>przedstawione na zdjęciach to graniastosłupy proste czworokątne, ponieważ wszystkie ich ściany boczne są prostokątami, a ich podstawami są czworokąty,</a:t>
            </a:r>
            <a:r>
              <a:rPr lang="pl-PL" sz="1200" baseline="0" dirty="0" smtClean="0"/>
              <a:t> a więc są to także prostopadłościany.</a:t>
            </a:r>
            <a:endParaRPr lang="pl-PL" sz="120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5784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Kolumna kościoła p.w. Św. Apostołów Piotra i Pawła, przy</a:t>
            </a:r>
            <a:r>
              <a:rPr lang="pl-PL" baseline="0" dirty="0" smtClean="0"/>
              <a:t> ul. Mikołaja Reja 3,</a:t>
            </a:r>
            <a:r>
              <a:rPr lang="pl-PL" dirty="0" smtClean="0"/>
              <a:t> jest złożona z 2 figur geometrycznych. Szczyt kolumny (zaznaczony na</a:t>
            </a:r>
            <a:r>
              <a:rPr lang="pl-PL" baseline="0" dirty="0" smtClean="0"/>
              <a:t> zielono)</a:t>
            </a:r>
            <a:r>
              <a:rPr lang="pl-PL" dirty="0" smtClean="0"/>
              <a:t> to ostrosłup sześciokątny, ponieważ podstawa jest sześciokątem, a pozostałe ściany trójkątami o wspólnym wierzchołku. Pozostała część (zaznaczona na pomarańczowo) to graniastosłup prosty czworokątny, gdyż wszystkie jego</a:t>
            </a:r>
            <a:r>
              <a:rPr lang="pl-PL" baseline="0" dirty="0" smtClean="0"/>
              <a:t> ściany boczne to prostokąty, a jego podstawa to czworokąt, a więc jest to prostopadłościan.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5048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Kamienica</a:t>
            </a:r>
            <a:r>
              <a:rPr lang="pl-PL" sz="1200" baseline="0" dirty="0" smtClean="0"/>
              <a:t> przy ul. Długiej 39 t</a:t>
            </a:r>
            <a:r>
              <a:rPr lang="pl-PL" sz="1200" dirty="0" smtClean="0"/>
              <a:t>o graniastosłup prosty czworokątny, ponieważ wszystkie jego ściany boczne są prostokątami, a podstawy to czworokąty,</a:t>
            </a:r>
            <a:r>
              <a:rPr lang="pl-PL" sz="1200" baseline="0" dirty="0" smtClean="0"/>
              <a:t> a więc jest to prostopadłościan.</a:t>
            </a:r>
            <a:endParaRPr lang="pl-PL" sz="12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7173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Budynek, przy ul. Aleksandra Fredry</a:t>
            </a:r>
            <a:r>
              <a:rPr lang="pl-PL" baseline="0" dirty="0" smtClean="0"/>
              <a:t> 2 to graniastosłup prosty czworokątny, ponieważ jego ściany boczne to prostokąty, a podstawami są dowolne czworokąty.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6200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Dach</a:t>
            </a:r>
            <a:r>
              <a:rPr lang="pl-PL" baseline="0" dirty="0" smtClean="0"/>
              <a:t> </a:t>
            </a:r>
            <a:r>
              <a:rPr lang="pl-PL" dirty="0" smtClean="0"/>
              <a:t>wieży ciśnień, przy ul.</a:t>
            </a:r>
            <a:r>
              <a:rPr lang="pl-PL" baseline="0" dirty="0" smtClean="0"/>
              <a:t> Inwalidów to ostrosłup ścięty sześciokątny, ponieważ jego podstawy są </a:t>
            </a:r>
            <a:r>
              <a:rPr lang="pl-PL" sz="1200" dirty="0" smtClean="0"/>
              <a:t>sześciokątami podobnymi</a:t>
            </a:r>
            <a:r>
              <a:rPr lang="pl-PL" baseline="0" dirty="0" smtClean="0"/>
              <a:t>, a ścianami bocznymi są trapezy.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3272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Budynek Uniwersytetu</a:t>
            </a:r>
            <a:r>
              <a:rPr lang="pl-PL" baseline="0" dirty="0" smtClean="0"/>
              <a:t> Kazimierza Wielkiego, przy ul. Chodkiewicza, składa się z 2 graniastosłupów. Dach (zaznaczony na czerwono) to graniastosłup prosty trójkątny, gdyż ściany boczne to prostokąty, a podstawami są trójkąty. Reszta budynku (zaznaczona na zielono) to graniastosłup prosty czworokątny, ponieważ jego ścianami bocznymi są prostokąty, a podstawa to dowolny czworokąt. Budynek ten jest też graniastosłupem prostym pięciokątnym, ponieważ jego ścianami bocznymi są prostokąty, a podstawa to dowolny pięciokąt.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solidFill>
                  <a:schemeClr val="tx1"/>
                </a:solidFill>
              </a:rPr>
              <a:t>Graniastosłupy proste to takie, które mają krawędzie boczne prostopadłe do podstaw, a ściany boczne są prostokątami.</a:t>
            </a:r>
            <a:r>
              <a:rPr lang="pl-PL" sz="1200" baseline="0" dirty="0" smtClean="0">
                <a:solidFill>
                  <a:schemeClr val="tx1"/>
                </a:solidFill>
              </a:rPr>
              <a:t> W graniastosłupie pochyłym krawędzie boczne nie są prostopadłe do podstaw</a:t>
            </a:r>
            <a:r>
              <a:rPr lang="pl-PL" sz="1200" dirty="0" smtClean="0"/>
              <a:t>,</a:t>
            </a:r>
            <a:r>
              <a:rPr lang="pl-PL" sz="1200" baseline="0" dirty="0" smtClean="0"/>
              <a:t> a ś</a:t>
            </a:r>
            <a:r>
              <a:rPr lang="pl-PL" sz="1200" dirty="0" smtClean="0"/>
              <a:t>ciany boczne są równoległobokami.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3583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Zaznaczony fragment Bazyliki</a:t>
            </a:r>
            <a:r>
              <a:rPr lang="pl-PL" baseline="0" dirty="0" smtClean="0"/>
              <a:t> Św. Wincentego a Paulo, przy ul. Aleja Ossolińskich 2, to graniastosłup prosty trójkątny, gdyż ściany boczne to prostokąty, a podstawami są trójkąty.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6709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Zaznaczony fragment (który nazywamy </a:t>
            </a:r>
            <a:r>
              <a:rPr lang="pl-PL" baseline="0" dirty="0" smtClean="0"/>
              <a:t>latarnią z krzyżem) </a:t>
            </a:r>
            <a:r>
              <a:rPr lang="pl-PL" dirty="0" smtClean="0"/>
              <a:t>Bazyliki Św. Wincentego a Paulo, przy ul. Aleja Ossolińskich 2</a:t>
            </a:r>
            <a:r>
              <a:rPr lang="pl-PL" baseline="0" dirty="0" smtClean="0"/>
              <a:t>, to </a:t>
            </a:r>
            <a:r>
              <a:rPr lang="pl-PL" dirty="0" smtClean="0"/>
              <a:t>graniastosłup prosty ośmiokątny, ponieważ</a:t>
            </a:r>
            <a:r>
              <a:rPr lang="pl-PL" baseline="0" dirty="0" smtClean="0"/>
              <a:t> ścianami bocznymi są prostokąty, a podstawy to dowolne ośmiokąty. *Ciekawostką jest to, że wysokość od posadzki do wierzchołka krzyża wynosi 64 m, a ciężar kopuły wynosi 2200 t.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5825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Zaznaczone</a:t>
            </a:r>
            <a:r>
              <a:rPr lang="pl-PL" baseline="0" dirty="0" smtClean="0"/>
              <a:t> fragmenty </a:t>
            </a:r>
            <a:r>
              <a:rPr lang="pl-PL" dirty="0" smtClean="0"/>
              <a:t>Kościoła</a:t>
            </a:r>
            <a:r>
              <a:rPr lang="pl-PL" baseline="0" dirty="0" smtClean="0"/>
              <a:t> p.w. Św. Trójcy, przy ul. Świętej Trójcy 26, to (zaznaczone na czerwono)</a:t>
            </a:r>
            <a:r>
              <a:rPr lang="pl-PL" dirty="0" smtClean="0"/>
              <a:t> </a:t>
            </a:r>
            <a:r>
              <a:rPr lang="pl-PL" baseline="0" dirty="0" smtClean="0"/>
              <a:t>2 </a:t>
            </a:r>
            <a:r>
              <a:rPr lang="pl-PL" dirty="0" smtClean="0"/>
              <a:t>graniastosłupy proste ośmiokątne,</a:t>
            </a:r>
            <a:r>
              <a:rPr lang="pl-PL" baseline="0" dirty="0" smtClean="0"/>
              <a:t> </a:t>
            </a:r>
            <a:r>
              <a:rPr lang="pl-PL" dirty="0" smtClean="0"/>
              <a:t>ponieważ</a:t>
            </a:r>
            <a:r>
              <a:rPr lang="pl-PL" baseline="0" dirty="0" smtClean="0"/>
              <a:t> ścianami bocznymi są prostokąty, a podstawy to dowolne ośmiokąty oraz (zaznaczony na żółto) graniastosłup prosty czworokątny, ponieważ jego ścianami bocznymi są prostokąty, a podstawa to dowolny czworokąt, a więc jest to prostopadłościan.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8673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Komin Zakładów cukierniczych „Jutrzenka”, przy ul.</a:t>
            </a:r>
            <a:r>
              <a:rPr lang="pl-PL" baseline="0" dirty="0" smtClean="0"/>
              <a:t> Garbary 5, jest ostrosłupem ściętym czworokątnym, ponieważ ściany boczne to trapezy, a podstawami są </a:t>
            </a:r>
            <a:r>
              <a:rPr lang="pl-PL" sz="1200" dirty="0" smtClean="0"/>
              <a:t>czworokąty podobne.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4211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Fragment budynku Wojewódzkiej i Miejskiej Biblioteki Publicznej im. dr. (doktora) Witolda Bełzy,</a:t>
            </a:r>
            <a:r>
              <a:rPr lang="pl-PL" baseline="0" dirty="0" smtClean="0"/>
              <a:t> przy ul. Długiej 39,</a:t>
            </a:r>
            <a:r>
              <a:rPr lang="pl-PL" dirty="0" smtClean="0"/>
              <a:t> (zaznaczony</a:t>
            </a:r>
            <a:r>
              <a:rPr lang="pl-PL" baseline="0" dirty="0" smtClean="0"/>
              <a:t> na czerwono) </a:t>
            </a:r>
            <a:r>
              <a:rPr lang="pl-PL" dirty="0" smtClean="0"/>
              <a:t>to graniastosłup prosty czworokątny, ponieważ wszystkie jego ściany są prostokątami,</a:t>
            </a:r>
            <a:r>
              <a:rPr lang="pl-PL" baseline="0" dirty="0" smtClean="0"/>
              <a:t> a</a:t>
            </a:r>
            <a:r>
              <a:rPr lang="pl-PL" dirty="0" smtClean="0"/>
              <a:t> podstawy czworokątami. Jego dach (zaznaczony</a:t>
            </a:r>
            <a:r>
              <a:rPr lang="pl-PL" baseline="0" dirty="0" smtClean="0"/>
              <a:t> na niebiesko)</a:t>
            </a:r>
            <a:r>
              <a:rPr lang="pl-PL" dirty="0" smtClean="0"/>
              <a:t> to ostrosłup ścięty czworokątny, ponieważ podstawami są czworokąty podobne, a pozostałe ściany to</a:t>
            </a:r>
            <a:r>
              <a:rPr lang="pl-PL" baseline="0" dirty="0" smtClean="0"/>
              <a:t> </a:t>
            </a:r>
            <a:r>
              <a:rPr lang="pl-PL" dirty="0" smtClean="0"/>
              <a:t>trapezy.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22784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Blok </a:t>
            </a:r>
            <a:r>
              <a:rPr lang="pl-PL" sz="1200" baseline="0" dirty="0" smtClean="0"/>
              <a:t>przy ul. Bartłomieja z Bydgoszczy 4, </a:t>
            </a:r>
            <a:r>
              <a:rPr lang="pl-PL" sz="1200" dirty="0" smtClean="0"/>
              <a:t>to graniastosłup prosty czworokątny, ponieważ wszystkie jego ściany boczne są prostokątami, a podstawy to czworokąty,</a:t>
            </a:r>
            <a:r>
              <a:rPr lang="pl-PL" sz="1200" baseline="0" dirty="0" smtClean="0"/>
              <a:t> a więc jest to także prostopadłościan.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158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Zaznaczony</a:t>
            </a:r>
            <a:r>
              <a:rPr lang="pl-PL" baseline="0" dirty="0" smtClean="0"/>
              <a:t> fragment </a:t>
            </a:r>
            <a:r>
              <a:rPr lang="pl-PL" sz="1200" b="0" dirty="0" smtClean="0"/>
              <a:t>Kościoła p.w. Św. Łukasza Ewangelisty przy ul. Gen. Bora-Komorowskiego 14, to ostrosłup</a:t>
            </a:r>
            <a:r>
              <a:rPr lang="pl-PL" sz="1200" b="0" baseline="0" dirty="0" smtClean="0"/>
              <a:t> ścięty czworokątny, gdyż ścianami bocznymi są trapezy, a podstawy to czworokąty podobne.</a:t>
            </a:r>
            <a:endParaRPr lang="pl-PL" sz="1200" b="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2628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Nazwy graniastosłupów tworzy się od ilości wierzchołków podstawy.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592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Szczególnymi</a:t>
            </a:r>
            <a:r>
              <a:rPr lang="pl-PL" baseline="0" dirty="0" smtClean="0"/>
              <a:t> przykładami graniastosłupów są: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Prostopadłościan – wszystkie jego ściany są prostokątami.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oraz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Sześcian – wszystkie jego ściany są przystającymi kwadratami.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41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solidFill>
                  <a:schemeClr val="tx1"/>
                </a:solidFill>
              </a:rPr>
              <a:t>Na</a:t>
            </a:r>
            <a:r>
              <a:rPr lang="pl-PL" sz="1200" baseline="0" dirty="0" smtClean="0">
                <a:solidFill>
                  <a:schemeClr val="tx1"/>
                </a:solidFill>
              </a:rPr>
              <a:t> tym slajdzie widzimy przykłady podstaw graniastosłupów prawidłowych.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solidFill>
                  <a:schemeClr val="tx1"/>
                </a:solidFill>
              </a:rPr>
              <a:t>Graniastosłup prosty, którego podstawą jest jakikolwiek wielokąt foremny (mający wszystkie boki jednakowej długości i wszystkie kąty jednakowej miary np.: trójkąt równoboczny, kwadrat, pięciokąt foremny, sześciokąt</a:t>
            </a:r>
            <a:r>
              <a:rPr lang="pl-PL" sz="1200" baseline="0" dirty="0" smtClean="0">
                <a:solidFill>
                  <a:schemeClr val="tx1"/>
                </a:solidFill>
              </a:rPr>
              <a:t> foremny itd.</a:t>
            </a:r>
            <a:r>
              <a:rPr lang="pl-PL" sz="1200" dirty="0" smtClean="0">
                <a:solidFill>
                  <a:schemeClr val="tx1"/>
                </a:solidFill>
              </a:rPr>
              <a:t>), nazywamy prawidłowym, a więc w graniastosłupie prawidłowym podstawy są wielokątami foremnymi, a ściany boczne są przystającymi prostokątami.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8218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solidFill>
                  <a:schemeClr val="tx1"/>
                </a:solidFill>
              </a:rPr>
              <a:t>Ostrosłup to wielościan, którego ściany boczne są trójkątami o wspólnym wierzchołku, a podstawa jest dowolnym wielokątem.</a:t>
            </a:r>
          </a:p>
          <a:p>
            <a:r>
              <a:rPr lang="pl-PL" dirty="0" smtClean="0"/>
              <a:t>Wspólny wierzchołek ścian bocznych nazywamy wierzchołkiem</a:t>
            </a:r>
            <a:r>
              <a:rPr lang="pl-PL" baseline="0" dirty="0" smtClean="0"/>
              <a:t> ostrosłupa.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1219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solidFill>
                  <a:schemeClr val="tx1"/>
                </a:solidFill>
              </a:rPr>
              <a:t>Ostrosłupy proste to takie, które mają wierzchołek znajdujący się na prostej prostopadłej do podstawy, a ściany boczne są trójkątami równoramiennymi. W</a:t>
            </a:r>
            <a:r>
              <a:rPr lang="pl-PL" sz="1200" baseline="0" dirty="0" smtClean="0"/>
              <a:t> ostrosłupie pochyłym ś</a:t>
            </a:r>
            <a:r>
              <a:rPr lang="pl-PL" sz="1200" dirty="0" smtClean="0"/>
              <a:t>ciany boczne są dowolnymi trójkątami.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2100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Nazwy ostrosłupów tworzy się od ilości wierzchołków podstawy. np.: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Spodek wysokości – punkt wspólny wysokości i płaszczyzny podstawy.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W ostrosłupie prawidłowym trójkątnym spodek wysokości leży na przecięciu wysokości podstawy.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W ostrosłupie prawidłowym czworokątnym spodek wysokości leży na przecięciu przekątnych podstawy.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W ostrosłupie prawidłowym sześciokątnym spodek wysokości leży na przecięciu dłuższych przekątnych podstawy.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779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Szczególnym przykładem ostrosłupa jest: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Czworościan foremny – wszystkie jego ściany są trójkątami równobocznymi.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2282-3CB1-45CD-BD3D-AF34308DBCCE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680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0E5-1EDD-47B4-8486-2197FFE3BCB0}" type="datetimeFigureOut">
              <a:rPr lang="pl-PL" smtClean="0"/>
              <a:t>2014-04-29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900-E329-432E-8E3D-3D000A646B5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0E5-1EDD-47B4-8486-2197FFE3BCB0}" type="datetimeFigureOut">
              <a:rPr lang="pl-PL" smtClean="0"/>
              <a:t>2014-04-29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900-E329-432E-8E3D-3D000A646B53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0E5-1EDD-47B4-8486-2197FFE3BCB0}" type="datetimeFigureOut">
              <a:rPr lang="pl-PL" smtClean="0"/>
              <a:t>2014-04-29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900-E329-432E-8E3D-3D000A646B53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0E5-1EDD-47B4-8486-2197FFE3BCB0}" type="datetimeFigureOut">
              <a:rPr lang="pl-PL" smtClean="0"/>
              <a:t>2014-04-29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900-E329-432E-8E3D-3D000A646B5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0E5-1EDD-47B4-8486-2197FFE3BCB0}" type="datetimeFigureOut">
              <a:rPr lang="pl-PL" smtClean="0"/>
              <a:t>2014-04-29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900-E329-432E-8E3D-3D000A646B53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0E5-1EDD-47B4-8486-2197FFE3BCB0}" type="datetimeFigureOut">
              <a:rPr lang="pl-PL" smtClean="0"/>
              <a:t>2014-04-29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900-E329-432E-8E3D-3D000A646B5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0E5-1EDD-47B4-8486-2197FFE3BCB0}" type="datetimeFigureOut">
              <a:rPr lang="pl-PL" smtClean="0"/>
              <a:t>2014-04-29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900-E329-432E-8E3D-3D000A646B5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0E5-1EDD-47B4-8486-2197FFE3BCB0}" type="datetimeFigureOut">
              <a:rPr lang="pl-PL" smtClean="0"/>
              <a:t>2014-04-29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900-E329-432E-8E3D-3D000A646B53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0E5-1EDD-47B4-8486-2197FFE3BCB0}" type="datetimeFigureOut">
              <a:rPr lang="pl-PL" smtClean="0"/>
              <a:t>2014-04-29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900-E329-432E-8E3D-3D000A646B53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0E5-1EDD-47B4-8486-2197FFE3BCB0}" type="datetimeFigureOut">
              <a:rPr lang="pl-PL" smtClean="0"/>
              <a:t>2014-04-29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900-E329-432E-8E3D-3D000A646B53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0E5-1EDD-47B4-8486-2197FFE3BCB0}" type="datetimeFigureOut">
              <a:rPr lang="pl-PL" smtClean="0"/>
              <a:t>2014-04-29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900-E329-432E-8E3D-3D000A646B5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A080E5-1EDD-47B4-8486-2197FFE3BCB0}" type="datetimeFigureOut">
              <a:rPr lang="pl-PL" smtClean="0"/>
              <a:t>2014-04-29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22B900-E329-432E-8E3D-3D000A646B53}" type="slidenum">
              <a:rPr lang="pl-PL" smtClean="0"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8064896" cy="4392488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pl-PL" sz="6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Graniastosłupy </a:t>
            </a:r>
            <a:br>
              <a:rPr lang="pl-PL" sz="6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6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 ostrosłupy </a:t>
            </a:r>
            <a:br>
              <a:rPr lang="pl-PL" sz="6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6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 </a:t>
            </a:r>
            <a:r>
              <a:rPr lang="pl-PL" sz="6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architekturze naszego miasta.</a:t>
            </a:r>
          </a:p>
        </p:txBody>
      </p:sp>
      <p:pic>
        <p:nvPicPr>
          <p:cNvPr id="1026" name="Picture 2" descr="http://www.rotatrzanskie.bydgoszcz.pl/images/logo/Bydgoszcz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t="13838" r="7136" b="16051"/>
          <a:stretch/>
        </p:blipFill>
        <p:spPr bwMode="auto">
          <a:xfrm>
            <a:off x="5436096" y="116632"/>
            <a:ext cx="310343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ydgoszcz.com/php/gfx/smiasto/herb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53521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28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rostokąt 81"/>
          <p:cNvSpPr/>
          <p:nvPr/>
        </p:nvSpPr>
        <p:spPr>
          <a:xfrm>
            <a:off x="1187624" y="310982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Ostrosłupy</a:t>
            </a:r>
            <a:endParaRPr lang="pl-PL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0" name="pole tekstowe 99"/>
          <p:cNvSpPr txBox="1"/>
          <p:nvPr/>
        </p:nvSpPr>
        <p:spPr>
          <a:xfrm>
            <a:off x="518034" y="5520649"/>
            <a:ext cx="8016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Czworościan foremny – wszystkie jego ściany są trójkątami równobocznymi.</a:t>
            </a:r>
            <a:endParaRPr lang="pl-PL" sz="3200" dirty="0"/>
          </a:p>
        </p:txBody>
      </p:sp>
      <p:grpSp>
        <p:nvGrpSpPr>
          <p:cNvPr id="2" name="Grupa 1"/>
          <p:cNvGrpSpPr/>
          <p:nvPr/>
        </p:nvGrpSpPr>
        <p:grpSpPr>
          <a:xfrm>
            <a:off x="2805217" y="2003559"/>
            <a:ext cx="2954949" cy="3048297"/>
            <a:chOff x="2805217" y="2003559"/>
            <a:chExt cx="2954949" cy="3048297"/>
          </a:xfrm>
        </p:grpSpPr>
        <p:grpSp>
          <p:nvGrpSpPr>
            <p:cNvPr id="83" name="Grupa 82"/>
            <p:cNvGrpSpPr/>
            <p:nvPr/>
          </p:nvGrpSpPr>
          <p:grpSpPr>
            <a:xfrm>
              <a:off x="2805217" y="2003559"/>
              <a:ext cx="2954949" cy="3048297"/>
              <a:chOff x="464923" y="2324919"/>
              <a:chExt cx="1526896" cy="2324881"/>
            </a:xfrm>
          </p:grpSpPr>
          <p:grpSp>
            <p:nvGrpSpPr>
              <p:cNvPr id="84" name="Grupa 83"/>
              <p:cNvGrpSpPr/>
              <p:nvPr/>
            </p:nvGrpSpPr>
            <p:grpSpPr>
              <a:xfrm>
                <a:off x="464923" y="2324919"/>
                <a:ext cx="1526896" cy="2324881"/>
                <a:chOff x="1259632" y="3501008"/>
                <a:chExt cx="1997176" cy="1728192"/>
              </a:xfrm>
            </p:grpSpPr>
            <p:cxnSp>
              <p:nvCxnSpPr>
                <p:cNvPr id="88" name="Łącznik prostoliniowy 87"/>
                <p:cNvCxnSpPr/>
                <p:nvPr/>
              </p:nvCxnSpPr>
              <p:spPr>
                <a:xfrm flipH="1">
                  <a:off x="2750371" y="4452607"/>
                  <a:ext cx="504056" cy="77659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Łącznik prostoliniowy 88"/>
                <p:cNvCxnSpPr/>
                <p:nvPr/>
              </p:nvCxnSpPr>
              <p:spPr>
                <a:xfrm flipH="1" flipV="1">
                  <a:off x="1262013" y="4869160"/>
                  <a:ext cx="1493120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Łącznik prostoliniowy 89"/>
                <p:cNvCxnSpPr/>
                <p:nvPr/>
              </p:nvCxnSpPr>
              <p:spPr>
                <a:xfrm flipV="1">
                  <a:off x="1259632" y="4449750"/>
                  <a:ext cx="1997176" cy="4194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Łącznik prostoliniowy 90"/>
                <p:cNvCxnSpPr/>
                <p:nvPr/>
              </p:nvCxnSpPr>
              <p:spPr>
                <a:xfrm flipV="1">
                  <a:off x="1259632" y="4843284"/>
                  <a:ext cx="1742767" cy="28257"/>
                </a:xfrm>
                <a:prstGeom prst="line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Łącznik prostoliniowy 91"/>
                <p:cNvCxnSpPr/>
                <p:nvPr/>
              </p:nvCxnSpPr>
              <p:spPr>
                <a:xfrm flipH="1">
                  <a:off x="2008573" y="4452130"/>
                  <a:ext cx="1245854" cy="599431"/>
                </a:xfrm>
                <a:prstGeom prst="line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Łącznik prostoliniowy 92"/>
                <p:cNvCxnSpPr/>
                <p:nvPr/>
              </p:nvCxnSpPr>
              <p:spPr>
                <a:xfrm flipH="1" flipV="1">
                  <a:off x="2241946" y="4659455"/>
                  <a:ext cx="515568" cy="569745"/>
                </a:xfrm>
                <a:prstGeom prst="line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Łącznik prostoliniowy 93"/>
                <p:cNvCxnSpPr/>
                <p:nvPr/>
              </p:nvCxnSpPr>
              <p:spPr>
                <a:xfrm flipV="1">
                  <a:off x="2416522" y="3501008"/>
                  <a:ext cx="0" cy="135402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Łącznik prostoliniowy 94"/>
                <p:cNvCxnSpPr/>
                <p:nvPr/>
              </p:nvCxnSpPr>
              <p:spPr>
                <a:xfrm flipV="1">
                  <a:off x="1262013" y="3501008"/>
                  <a:ext cx="1154509" cy="13705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Łącznik prostoliniowy 95"/>
                <p:cNvCxnSpPr/>
                <p:nvPr/>
              </p:nvCxnSpPr>
              <p:spPr>
                <a:xfrm flipH="1" flipV="1">
                  <a:off x="2411760" y="3501008"/>
                  <a:ext cx="840286" cy="9487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Łącznik prostoliniowy 96"/>
                <p:cNvCxnSpPr/>
                <p:nvPr/>
              </p:nvCxnSpPr>
              <p:spPr>
                <a:xfrm flipH="1" flipV="1">
                  <a:off x="2411760" y="3501008"/>
                  <a:ext cx="338612" cy="17281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upa 84"/>
              <p:cNvGrpSpPr/>
              <p:nvPr/>
            </p:nvGrpSpPr>
            <p:grpSpPr>
              <a:xfrm>
                <a:off x="1263394" y="4055498"/>
                <a:ext cx="155689" cy="197938"/>
                <a:chOff x="7281861" y="5243222"/>
                <a:chExt cx="155689" cy="197938"/>
              </a:xfrm>
            </p:grpSpPr>
            <p:sp>
              <p:nvSpPr>
                <p:cNvPr id="86" name="Łuk 85"/>
                <p:cNvSpPr/>
                <p:nvPr/>
              </p:nvSpPr>
              <p:spPr>
                <a:xfrm rot="16490284">
                  <a:off x="7260737" y="5264346"/>
                  <a:ext cx="197938" cy="155689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87" name="Elipsa 86"/>
                <p:cNvSpPr/>
                <p:nvPr/>
              </p:nvSpPr>
              <p:spPr>
                <a:xfrm>
                  <a:off x="7315101" y="5275064"/>
                  <a:ext cx="32378" cy="324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</p:grpSp>
        </p:grpSp>
        <p:sp>
          <p:nvSpPr>
            <p:cNvPr id="103" name="Prostokąt 102"/>
            <p:cNvSpPr/>
            <p:nvPr/>
          </p:nvSpPr>
          <p:spPr>
            <a:xfrm>
              <a:off x="4282998" y="3244334"/>
              <a:ext cx="3241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000" dirty="0"/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144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449553" y="127189"/>
            <a:ext cx="8329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Ostrosłupy prawidłowe</a:t>
            </a:r>
            <a:endParaRPr lang="pl-PL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53" name="Grupa 52"/>
          <p:cNvGrpSpPr/>
          <p:nvPr/>
        </p:nvGrpSpPr>
        <p:grpSpPr>
          <a:xfrm>
            <a:off x="2974296" y="1774193"/>
            <a:ext cx="3290698" cy="4657777"/>
            <a:chOff x="849254" y="1593100"/>
            <a:chExt cx="2735789" cy="38723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pole tekstowe 88"/>
                <p:cNvSpPr txBox="1"/>
                <p:nvPr/>
              </p:nvSpPr>
              <p:spPr>
                <a:xfrm>
                  <a:off x="1537851" y="4786509"/>
                  <a:ext cx="3984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89" name="pole tekstowe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851" y="4786509"/>
                  <a:ext cx="39844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Grupa 51"/>
            <p:cNvGrpSpPr/>
            <p:nvPr/>
          </p:nvGrpSpPr>
          <p:grpSpPr>
            <a:xfrm>
              <a:off x="903827" y="1593100"/>
              <a:ext cx="2534539" cy="3872338"/>
              <a:chOff x="899065" y="1592825"/>
              <a:chExt cx="2534539" cy="3872338"/>
            </a:xfrm>
          </p:grpSpPr>
          <p:sp>
            <p:nvSpPr>
              <p:cNvPr id="41" name="AutoShape 2"/>
              <p:cNvSpPr>
                <a:spLocks noChangeArrowheads="1"/>
              </p:cNvSpPr>
              <p:nvPr/>
            </p:nvSpPr>
            <p:spPr bwMode="auto">
              <a:xfrm>
                <a:off x="931441" y="3843890"/>
                <a:ext cx="2482326" cy="1509159"/>
              </a:xfrm>
              <a:prstGeom prst="hexagon">
                <a:avLst>
                  <a:gd name="adj" fmla="val 43421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 dirty="0"/>
              </a:p>
            </p:txBody>
          </p:sp>
          <p:sp>
            <p:nvSpPr>
              <p:cNvPr id="9" name="Elipsa 8"/>
              <p:cNvSpPr/>
              <p:nvPr/>
            </p:nvSpPr>
            <p:spPr>
              <a:xfrm>
                <a:off x="899065" y="3723638"/>
                <a:ext cx="2534539" cy="1741525"/>
              </a:xfrm>
              <a:prstGeom prst="ellipse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cxnSp>
            <p:nvCxnSpPr>
              <p:cNvPr id="11" name="Łącznik prostoliniowy 10"/>
              <p:cNvCxnSpPr>
                <a:stCxn id="41" idx="5"/>
                <a:endCxn id="41" idx="2"/>
              </p:cNvCxnSpPr>
              <p:nvPr/>
            </p:nvCxnSpPr>
            <p:spPr>
              <a:xfrm flipH="1">
                <a:off x="1586733" y="3843890"/>
                <a:ext cx="1171743" cy="1509159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oliniowy 13"/>
              <p:cNvCxnSpPr>
                <a:stCxn id="41" idx="4"/>
              </p:cNvCxnSpPr>
              <p:nvPr/>
            </p:nvCxnSpPr>
            <p:spPr>
              <a:xfrm>
                <a:off x="1586733" y="3843890"/>
                <a:ext cx="1171743" cy="1509159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oliniowy 15"/>
              <p:cNvCxnSpPr/>
              <p:nvPr/>
            </p:nvCxnSpPr>
            <p:spPr>
              <a:xfrm flipH="1">
                <a:off x="926817" y="4594402"/>
                <a:ext cx="2488291" cy="4069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Łącznik prostoliniowy 18"/>
              <p:cNvCxnSpPr/>
              <p:nvPr/>
            </p:nvCxnSpPr>
            <p:spPr>
              <a:xfrm flipV="1">
                <a:off x="2177897" y="1592825"/>
                <a:ext cx="0" cy="30015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Łącznik prostoliniowy 23"/>
              <p:cNvCxnSpPr>
                <a:stCxn id="41" idx="5"/>
              </p:cNvCxnSpPr>
              <p:nvPr/>
            </p:nvCxnSpPr>
            <p:spPr>
              <a:xfrm flipH="1" flipV="1">
                <a:off x="2177897" y="1592825"/>
                <a:ext cx="580579" cy="22510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oliniowy 25"/>
              <p:cNvCxnSpPr>
                <a:stCxn id="41" idx="4"/>
              </p:cNvCxnSpPr>
              <p:nvPr/>
            </p:nvCxnSpPr>
            <p:spPr>
              <a:xfrm flipV="1">
                <a:off x="1586733" y="1592825"/>
                <a:ext cx="591164" cy="22510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oliniowy 27"/>
              <p:cNvCxnSpPr>
                <a:stCxn id="41" idx="3"/>
              </p:cNvCxnSpPr>
              <p:nvPr/>
            </p:nvCxnSpPr>
            <p:spPr>
              <a:xfrm flipV="1">
                <a:off x="931441" y="1592825"/>
                <a:ext cx="1246456" cy="3005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oliniowy 29"/>
              <p:cNvCxnSpPr/>
              <p:nvPr/>
            </p:nvCxnSpPr>
            <p:spPr>
              <a:xfrm flipH="1" flipV="1">
                <a:off x="2177897" y="1592825"/>
                <a:ext cx="1227959" cy="30015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oliniowy 31"/>
              <p:cNvCxnSpPr>
                <a:stCxn id="41" idx="1"/>
              </p:cNvCxnSpPr>
              <p:nvPr/>
            </p:nvCxnSpPr>
            <p:spPr>
              <a:xfrm flipH="1" flipV="1">
                <a:off x="2177897" y="1592825"/>
                <a:ext cx="580579" cy="37602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oliniowy 33"/>
              <p:cNvCxnSpPr/>
              <p:nvPr/>
            </p:nvCxnSpPr>
            <p:spPr>
              <a:xfrm flipV="1">
                <a:off x="1586733" y="1592825"/>
                <a:ext cx="591164" cy="37476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pole tekstowe 79"/>
              <p:cNvSpPr txBox="1"/>
              <p:nvPr/>
            </p:nvSpPr>
            <p:spPr>
              <a:xfrm>
                <a:off x="1826084" y="3205386"/>
                <a:ext cx="3178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 smtClean="0"/>
                  <a:t>a</a:t>
                </a:r>
                <a:endParaRPr lang="pl-PL" sz="2000" dirty="0"/>
              </a:p>
            </p:txBody>
          </p:sp>
          <p:sp>
            <p:nvSpPr>
              <p:cNvPr id="97" name="pole tekstowe 96"/>
              <p:cNvSpPr txBox="1"/>
              <p:nvPr/>
            </p:nvSpPr>
            <p:spPr>
              <a:xfrm>
                <a:off x="2417656" y="2554440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 smtClean="0"/>
                  <a:t>a</a:t>
                </a:r>
                <a:endParaRPr lang="pl-PL" sz="2000" dirty="0"/>
              </a:p>
            </p:txBody>
          </p:sp>
          <p:sp>
            <p:nvSpPr>
              <p:cNvPr id="98" name="pole tekstowe 97"/>
              <p:cNvSpPr txBox="1"/>
              <p:nvPr/>
            </p:nvSpPr>
            <p:spPr>
              <a:xfrm>
                <a:off x="2796576" y="3017572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 smtClean="0"/>
                  <a:t>a</a:t>
                </a:r>
                <a:endParaRPr lang="pl-PL" sz="2000" dirty="0"/>
              </a:p>
            </p:txBody>
          </p:sp>
          <p:sp>
            <p:nvSpPr>
              <p:cNvPr id="99" name="pole tekstowe 98"/>
              <p:cNvSpPr txBox="1"/>
              <p:nvPr/>
            </p:nvSpPr>
            <p:spPr>
              <a:xfrm>
                <a:off x="2411547" y="3245351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 smtClean="0"/>
                  <a:t>a</a:t>
                </a:r>
                <a:endParaRPr lang="pl-PL" sz="2000" dirty="0"/>
              </a:p>
            </p:txBody>
          </p:sp>
          <p:sp>
            <p:nvSpPr>
              <p:cNvPr id="92" name="pole tekstowe 91"/>
              <p:cNvSpPr txBox="1"/>
              <p:nvPr/>
            </p:nvSpPr>
            <p:spPr>
              <a:xfrm>
                <a:off x="2695030" y="435357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/>
                  <a:t>R</a:t>
                </a:r>
                <a:endParaRPr lang="pl-PL" dirty="0"/>
              </a:p>
            </p:txBody>
          </p:sp>
          <p:sp>
            <p:nvSpPr>
              <p:cNvPr id="93" name="pole tekstowe 92"/>
              <p:cNvSpPr txBox="1"/>
              <p:nvPr/>
            </p:nvSpPr>
            <p:spPr>
              <a:xfrm>
                <a:off x="1246436" y="435965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/>
                  <a:t>R</a:t>
                </a:r>
                <a:endParaRPr lang="pl-PL" dirty="0"/>
              </a:p>
            </p:txBody>
          </p:sp>
          <p:sp>
            <p:nvSpPr>
              <p:cNvPr id="94" name="pole tekstowe 93"/>
              <p:cNvSpPr txBox="1"/>
              <p:nvPr/>
            </p:nvSpPr>
            <p:spPr>
              <a:xfrm>
                <a:off x="1819840" y="4014141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/>
                  <a:t>R</a:t>
                </a:r>
                <a:endParaRPr lang="pl-PL" dirty="0"/>
              </a:p>
            </p:txBody>
          </p:sp>
          <p:sp>
            <p:nvSpPr>
              <p:cNvPr id="95" name="pole tekstowe 94"/>
              <p:cNvSpPr txBox="1"/>
              <p:nvPr/>
            </p:nvSpPr>
            <p:spPr>
              <a:xfrm>
                <a:off x="2534716" y="394440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/>
                  <a:t>R</a:t>
                </a:r>
                <a:endParaRPr lang="pl-PL" dirty="0"/>
              </a:p>
            </p:txBody>
          </p:sp>
          <p:sp>
            <p:nvSpPr>
              <p:cNvPr id="120" name="pole tekstowe 119"/>
              <p:cNvSpPr txBox="1"/>
              <p:nvPr/>
            </p:nvSpPr>
            <p:spPr>
              <a:xfrm>
                <a:off x="1210819" y="3060921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 smtClean="0"/>
                  <a:t>a</a:t>
                </a:r>
                <a:endParaRPr lang="pl-PL" sz="2000" dirty="0"/>
              </a:p>
            </p:txBody>
          </p:sp>
          <p:sp>
            <p:nvSpPr>
              <p:cNvPr id="121" name="pole tekstowe 120"/>
              <p:cNvSpPr txBox="1"/>
              <p:nvPr/>
            </p:nvSpPr>
            <p:spPr>
              <a:xfrm>
                <a:off x="1609063" y="2655188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 smtClean="0"/>
                  <a:t>a</a:t>
                </a:r>
                <a:endParaRPr lang="pl-PL" sz="2000" dirty="0"/>
              </a:p>
            </p:txBody>
          </p:sp>
          <p:sp>
            <p:nvSpPr>
              <p:cNvPr id="122" name="pole tekstowe 121"/>
              <p:cNvSpPr txBox="1"/>
              <p:nvPr/>
            </p:nvSpPr>
            <p:spPr>
              <a:xfrm>
                <a:off x="1728908" y="4983717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/>
                  <a:t>R</a:t>
                </a:r>
                <a:endParaRPr lang="pl-PL" dirty="0"/>
              </a:p>
            </p:txBody>
          </p:sp>
          <p:sp>
            <p:nvSpPr>
              <p:cNvPr id="123" name="pole tekstowe 122"/>
              <p:cNvSpPr txBox="1"/>
              <p:nvPr/>
            </p:nvSpPr>
            <p:spPr>
              <a:xfrm>
                <a:off x="2273020" y="460629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/>
                  <a:t>R</a:t>
                </a:r>
                <a:endParaRPr lang="pl-PL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pole tekstowe 126"/>
                <p:cNvSpPr txBox="1"/>
                <p:nvPr/>
              </p:nvSpPr>
              <p:spPr>
                <a:xfrm>
                  <a:off x="939760" y="4339689"/>
                  <a:ext cx="2995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27" name="pole tekstowe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760" y="4339689"/>
                  <a:ext cx="299507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Łuk 127"/>
            <p:cNvSpPr/>
            <p:nvPr/>
          </p:nvSpPr>
          <p:spPr>
            <a:xfrm>
              <a:off x="849254" y="4367315"/>
              <a:ext cx="361565" cy="45417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0" name="Łuk 129"/>
            <p:cNvSpPr/>
            <p:nvPr/>
          </p:nvSpPr>
          <p:spPr>
            <a:xfrm>
              <a:off x="1505333" y="4762464"/>
              <a:ext cx="361565" cy="45417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1" name="Łuk 130"/>
            <p:cNvSpPr/>
            <p:nvPr/>
          </p:nvSpPr>
          <p:spPr>
            <a:xfrm>
              <a:off x="1482506" y="3732688"/>
              <a:ext cx="269236" cy="454170"/>
            </a:xfrm>
            <a:prstGeom prst="arc">
              <a:avLst>
                <a:gd name="adj1" fmla="val 16200000"/>
                <a:gd name="adj2" fmla="val 205423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2" name="Łuk 131"/>
            <p:cNvSpPr/>
            <p:nvPr/>
          </p:nvSpPr>
          <p:spPr>
            <a:xfrm rot="16532628">
              <a:off x="2525045" y="4779356"/>
              <a:ext cx="361565" cy="454170"/>
            </a:xfrm>
            <a:prstGeom prst="arc">
              <a:avLst>
                <a:gd name="adj1" fmla="val 16200000"/>
                <a:gd name="adj2" fmla="val 2076340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pole tekstowe 132"/>
                <p:cNvSpPr txBox="1"/>
                <p:nvPr/>
              </p:nvSpPr>
              <p:spPr>
                <a:xfrm>
                  <a:off x="2412461" y="4807655"/>
                  <a:ext cx="3984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33" name="pole tekstowe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2461" y="4807655"/>
                  <a:ext cx="39844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Łuk 133"/>
            <p:cNvSpPr/>
            <p:nvPr/>
          </p:nvSpPr>
          <p:spPr>
            <a:xfrm rot="15353785">
              <a:off x="3177175" y="4310607"/>
              <a:ext cx="361565" cy="45417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pole tekstowe 134"/>
                <p:cNvSpPr txBox="1"/>
                <p:nvPr/>
              </p:nvSpPr>
              <p:spPr>
                <a:xfrm>
                  <a:off x="3072926" y="4334788"/>
                  <a:ext cx="2995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35" name="pole tekstowe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2926" y="4334788"/>
                  <a:ext cx="29950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pole tekstowe 135"/>
                <p:cNvSpPr txBox="1"/>
                <p:nvPr/>
              </p:nvSpPr>
              <p:spPr>
                <a:xfrm>
                  <a:off x="2533472" y="3643105"/>
                  <a:ext cx="2995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36" name="pole tekstowe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472" y="3643105"/>
                  <a:ext cx="299507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pole tekstowe 136"/>
                <p:cNvSpPr txBox="1"/>
                <p:nvPr/>
              </p:nvSpPr>
              <p:spPr>
                <a:xfrm>
                  <a:off x="1512520" y="3673772"/>
                  <a:ext cx="2995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37" name="pole tekstowe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2520" y="3673772"/>
                  <a:ext cx="29950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8" name="Łuk 137"/>
            <p:cNvSpPr/>
            <p:nvPr/>
          </p:nvSpPr>
          <p:spPr>
            <a:xfrm rot="14113958">
              <a:off x="2639914" y="3598076"/>
              <a:ext cx="361565" cy="454170"/>
            </a:xfrm>
            <a:prstGeom prst="arc">
              <a:avLst>
                <a:gd name="adj1" fmla="val 1570457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10820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1417" y="548680"/>
            <a:ext cx="5753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Ostrosłupy ścięte</a:t>
            </a:r>
            <a:endParaRPr lang="pl-PL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83" name="Grupa 82"/>
          <p:cNvGrpSpPr/>
          <p:nvPr/>
        </p:nvGrpSpPr>
        <p:grpSpPr>
          <a:xfrm>
            <a:off x="2586110" y="2403205"/>
            <a:ext cx="3200599" cy="3734563"/>
            <a:chOff x="1043608" y="3914804"/>
            <a:chExt cx="1688824" cy="1970575"/>
          </a:xfrm>
        </p:grpSpPr>
        <p:grpSp>
          <p:nvGrpSpPr>
            <p:cNvPr id="53" name="Grupa 52"/>
            <p:cNvGrpSpPr/>
            <p:nvPr/>
          </p:nvGrpSpPr>
          <p:grpSpPr>
            <a:xfrm>
              <a:off x="1427494" y="3914804"/>
              <a:ext cx="932745" cy="329296"/>
              <a:chOff x="1447525" y="5581054"/>
              <a:chExt cx="1688824" cy="596223"/>
            </a:xfrm>
          </p:grpSpPr>
          <p:cxnSp>
            <p:nvCxnSpPr>
              <p:cNvPr id="47" name="Łącznik prostoliniowy 46"/>
              <p:cNvCxnSpPr/>
              <p:nvPr/>
            </p:nvCxnSpPr>
            <p:spPr>
              <a:xfrm flipV="1">
                <a:off x="2583407" y="5581054"/>
                <a:ext cx="552942" cy="5962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oliniowy 47"/>
              <p:cNvCxnSpPr/>
              <p:nvPr/>
            </p:nvCxnSpPr>
            <p:spPr>
              <a:xfrm flipH="1">
                <a:off x="1449353" y="6174813"/>
                <a:ext cx="113588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oliniowy 48"/>
              <p:cNvCxnSpPr/>
              <p:nvPr/>
            </p:nvCxnSpPr>
            <p:spPr>
              <a:xfrm flipH="1">
                <a:off x="1447525" y="5581054"/>
                <a:ext cx="567941" cy="59622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oliniowy 49"/>
              <p:cNvCxnSpPr/>
              <p:nvPr/>
            </p:nvCxnSpPr>
            <p:spPr>
              <a:xfrm>
                <a:off x="2013637" y="5583518"/>
                <a:ext cx="112088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upa 57"/>
            <p:cNvGrpSpPr/>
            <p:nvPr/>
          </p:nvGrpSpPr>
          <p:grpSpPr>
            <a:xfrm>
              <a:off x="1043608" y="3914804"/>
              <a:ext cx="1688824" cy="1970575"/>
              <a:chOff x="3452813" y="2677181"/>
              <a:chExt cx="2199307" cy="1903947"/>
            </a:xfrm>
          </p:grpSpPr>
          <p:cxnSp>
            <p:nvCxnSpPr>
              <p:cNvPr id="62" name="Łącznik prostoliniowy 61"/>
              <p:cNvCxnSpPr/>
              <p:nvPr/>
            </p:nvCxnSpPr>
            <p:spPr>
              <a:xfrm flipV="1">
                <a:off x="4932040" y="4005064"/>
                <a:ext cx="720080" cy="5760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Łącznik prostoliniowy 62"/>
              <p:cNvCxnSpPr/>
              <p:nvPr/>
            </p:nvCxnSpPr>
            <p:spPr>
              <a:xfrm flipH="1">
                <a:off x="3455194" y="4578747"/>
                <a:ext cx="147922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Łącznik prostoliniowy 63"/>
              <p:cNvCxnSpPr/>
              <p:nvPr/>
            </p:nvCxnSpPr>
            <p:spPr>
              <a:xfrm flipH="1">
                <a:off x="3452813" y="4005064"/>
                <a:ext cx="739613" cy="57606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Łącznik prostoliniowy 64"/>
              <p:cNvCxnSpPr/>
              <p:nvPr/>
            </p:nvCxnSpPr>
            <p:spPr>
              <a:xfrm>
                <a:off x="4190045" y="4007445"/>
                <a:ext cx="1459694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Łącznik prostoliniowy 68"/>
              <p:cNvCxnSpPr/>
              <p:nvPr/>
            </p:nvCxnSpPr>
            <p:spPr>
              <a:xfrm flipH="1">
                <a:off x="3452813" y="2995343"/>
                <a:ext cx="501239" cy="15834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Łącznik prostoliniowy 69"/>
              <p:cNvCxnSpPr/>
              <p:nvPr/>
            </p:nvCxnSpPr>
            <p:spPr>
              <a:xfrm>
                <a:off x="5167424" y="2678496"/>
                <a:ext cx="484696" cy="13289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Łącznik prostoliniowy 70"/>
              <p:cNvCxnSpPr/>
              <p:nvPr/>
            </p:nvCxnSpPr>
            <p:spPr>
              <a:xfrm>
                <a:off x="4771036" y="2995342"/>
                <a:ext cx="163386" cy="15857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Łącznik prostoliniowy 71"/>
              <p:cNvCxnSpPr/>
              <p:nvPr/>
            </p:nvCxnSpPr>
            <p:spPr>
              <a:xfrm flipH="1">
                <a:off x="4190046" y="2677181"/>
                <a:ext cx="172498" cy="13302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pole tekstowe 73"/>
          <p:cNvSpPr txBox="1"/>
          <p:nvPr/>
        </p:nvSpPr>
        <p:spPr>
          <a:xfrm>
            <a:off x="5864192" y="1692601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/>
              <a:t>wierzchołek</a:t>
            </a:r>
            <a:endParaRPr lang="pl-PL" sz="2000" i="1" dirty="0"/>
          </a:p>
        </p:txBody>
      </p:sp>
      <p:cxnSp>
        <p:nvCxnSpPr>
          <p:cNvPr id="75" name="Łącznik prosty ze strzałką 74"/>
          <p:cNvCxnSpPr>
            <a:stCxn id="74" idx="1"/>
          </p:cNvCxnSpPr>
          <p:nvPr/>
        </p:nvCxnSpPr>
        <p:spPr>
          <a:xfrm flipH="1">
            <a:off x="5072104" y="1892656"/>
            <a:ext cx="792088" cy="5124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pole tekstowe 75"/>
          <p:cNvSpPr txBox="1"/>
          <p:nvPr/>
        </p:nvSpPr>
        <p:spPr>
          <a:xfrm>
            <a:off x="5925674" y="3507797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/>
              <a:t>ś</a:t>
            </a:r>
            <a:r>
              <a:rPr lang="pl-PL" sz="2000" i="1" dirty="0" smtClean="0"/>
              <a:t>ciana boczna</a:t>
            </a:r>
            <a:endParaRPr lang="pl-PL" sz="2000" i="1" dirty="0"/>
          </a:p>
        </p:txBody>
      </p:sp>
      <p:cxnSp>
        <p:nvCxnSpPr>
          <p:cNvPr id="77" name="Łącznik prosty ze strzałką 76"/>
          <p:cNvCxnSpPr>
            <a:stCxn id="76" idx="1"/>
          </p:cNvCxnSpPr>
          <p:nvPr/>
        </p:nvCxnSpPr>
        <p:spPr>
          <a:xfrm flipH="1">
            <a:off x="4922355" y="3707852"/>
            <a:ext cx="1003319" cy="681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pole tekstowe 78"/>
          <p:cNvSpPr txBox="1"/>
          <p:nvPr/>
        </p:nvSpPr>
        <p:spPr>
          <a:xfrm>
            <a:off x="168361" y="404644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/>
              <a:t>krawędź boczna</a:t>
            </a:r>
            <a:endParaRPr lang="pl-PL" sz="2000" i="1" dirty="0"/>
          </a:p>
        </p:txBody>
      </p:sp>
      <p:cxnSp>
        <p:nvCxnSpPr>
          <p:cNvPr id="80" name="Łącznik prosty ze strzałką 79"/>
          <p:cNvCxnSpPr>
            <a:stCxn id="79" idx="3"/>
          </p:cNvCxnSpPr>
          <p:nvPr/>
        </p:nvCxnSpPr>
        <p:spPr>
          <a:xfrm flipV="1">
            <a:off x="2328601" y="3915373"/>
            <a:ext cx="795679" cy="3311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pole tekstowe 80"/>
          <p:cNvSpPr txBox="1"/>
          <p:nvPr/>
        </p:nvSpPr>
        <p:spPr>
          <a:xfrm>
            <a:off x="6610524" y="5885563"/>
            <a:ext cx="2376264" cy="40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/>
              <a:t>k</a:t>
            </a:r>
            <a:r>
              <a:rPr lang="pl-PL" sz="2000" i="1" dirty="0" smtClean="0"/>
              <a:t>rawędź podstawy</a:t>
            </a:r>
            <a:endParaRPr lang="pl-PL" sz="2000" i="1" dirty="0"/>
          </a:p>
        </p:txBody>
      </p:sp>
      <p:cxnSp>
        <p:nvCxnSpPr>
          <p:cNvPr id="82" name="Łącznik prosty ze strzałką 81"/>
          <p:cNvCxnSpPr>
            <a:stCxn id="81" idx="1"/>
          </p:cNvCxnSpPr>
          <p:nvPr/>
        </p:nvCxnSpPr>
        <p:spPr>
          <a:xfrm flipH="1" flipV="1">
            <a:off x="5072755" y="5735910"/>
            <a:ext cx="1537769" cy="3526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pole tekstowe 87"/>
          <p:cNvSpPr txBox="1"/>
          <p:nvPr/>
        </p:nvSpPr>
        <p:spPr>
          <a:xfrm>
            <a:off x="2635351" y="186559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/>
              <a:t>podstawa</a:t>
            </a:r>
            <a:endParaRPr lang="pl-PL" sz="2000" i="1" dirty="0"/>
          </a:p>
        </p:txBody>
      </p:sp>
      <p:cxnSp>
        <p:nvCxnSpPr>
          <p:cNvPr id="89" name="Łącznik prosty ze strzałką 88"/>
          <p:cNvCxnSpPr>
            <a:stCxn id="88" idx="2"/>
          </p:cNvCxnSpPr>
          <p:nvPr/>
        </p:nvCxnSpPr>
        <p:spPr>
          <a:xfrm>
            <a:off x="3427439" y="2265702"/>
            <a:ext cx="792088" cy="449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pole tekstowe 92"/>
          <p:cNvSpPr txBox="1"/>
          <p:nvPr/>
        </p:nvSpPr>
        <p:spPr>
          <a:xfrm>
            <a:off x="561852" y="6291637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/>
              <a:t>podstawa</a:t>
            </a:r>
            <a:endParaRPr lang="pl-PL" sz="2000" i="1" dirty="0"/>
          </a:p>
        </p:txBody>
      </p:sp>
      <p:cxnSp>
        <p:nvCxnSpPr>
          <p:cNvPr id="15" name="Łącznik prosty ze strzałką 14"/>
          <p:cNvCxnSpPr>
            <a:stCxn id="93" idx="3"/>
          </p:cNvCxnSpPr>
          <p:nvPr/>
        </p:nvCxnSpPr>
        <p:spPr>
          <a:xfrm flipV="1">
            <a:off x="2146028" y="5572797"/>
            <a:ext cx="1760163" cy="9188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5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  <p:bldP spid="79" grpId="0"/>
      <p:bldP spid="81" grpId="0"/>
      <p:bldP spid="88" grpId="0"/>
      <p:bldP spid="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83432" y="548680"/>
            <a:ext cx="69127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Przykłady brył</a:t>
            </a:r>
          </a:p>
          <a:p>
            <a:pPr algn="ctr"/>
            <a:r>
              <a:rPr lang="pl-P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 </a:t>
            </a:r>
            <a:r>
              <a:rPr lang="pl-PL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architekturze</a:t>
            </a:r>
            <a:endParaRPr lang="pl-PL" sz="6000" dirty="0"/>
          </a:p>
          <a:p>
            <a:pPr algn="ctr"/>
            <a:r>
              <a:rPr lang="pl-P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Bydgoszczy</a:t>
            </a:r>
          </a:p>
        </p:txBody>
      </p:sp>
      <p:pic>
        <p:nvPicPr>
          <p:cNvPr id="3" name="Picture 2" descr="http://www.rotatrzanskie.bydgoszcz.pl/images/logo/Bydgoszcz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t="13838" r="7136" b="16051"/>
          <a:stretch/>
        </p:blipFill>
        <p:spPr bwMode="auto">
          <a:xfrm>
            <a:off x="2789692" y="3861048"/>
            <a:ext cx="3700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58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0" y="0"/>
            <a:ext cx="6492212" cy="4869160"/>
            <a:chOff x="2796057" y="1481137"/>
            <a:chExt cx="5499099" cy="4124325"/>
          </a:xfrm>
        </p:grpSpPr>
        <p:pic>
          <p:nvPicPr>
            <p:cNvPr id="5" name="Picture 4" descr="G:\architektura naszego miasta\foto do preski\wysłane\IMG_238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057" y="1481137"/>
              <a:ext cx="5499099" cy="412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Łącznik prostoliniowy 5"/>
            <p:cNvCxnSpPr/>
            <p:nvPr/>
          </p:nvCxnSpPr>
          <p:spPr>
            <a:xfrm flipH="1">
              <a:off x="5255889" y="2570163"/>
              <a:ext cx="633414" cy="4691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Łącznik prostoliniowy 6"/>
            <p:cNvCxnSpPr/>
            <p:nvPr/>
          </p:nvCxnSpPr>
          <p:spPr>
            <a:xfrm>
              <a:off x="5889302" y="2570163"/>
              <a:ext cx="659606" cy="4953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oliniowy 7"/>
            <p:cNvCxnSpPr/>
            <p:nvPr/>
          </p:nvCxnSpPr>
          <p:spPr>
            <a:xfrm>
              <a:off x="5255889" y="3039269"/>
              <a:ext cx="1293019" cy="261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oliniowy 8"/>
            <p:cNvCxnSpPr/>
            <p:nvPr/>
          </p:nvCxnSpPr>
          <p:spPr>
            <a:xfrm flipH="1">
              <a:off x="4027165" y="3808413"/>
              <a:ext cx="301300" cy="2166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oliniowy 9"/>
            <p:cNvCxnSpPr/>
            <p:nvPr/>
          </p:nvCxnSpPr>
          <p:spPr>
            <a:xfrm>
              <a:off x="4324821" y="3808413"/>
              <a:ext cx="304943" cy="2166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oliniowy 10"/>
            <p:cNvCxnSpPr/>
            <p:nvPr/>
          </p:nvCxnSpPr>
          <p:spPr>
            <a:xfrm flipH="1">
              <a:off x="4027164" y="4025107"/>
              <a:ext cx="60260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oliniowy 11"/>
            <p:cNvCxnSpPr/>
            <p:nvPr/>
          </p:nvCxnSpPr>
          <p:spPr>
            <a:xfrm flipH="1">
              <a:off x="6965628" y="3808413"/>
              <a:ext cx="264318" cy="2166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oliniowy 12"/>
            <p:cNvCxnSpPr/>
            <p:nvPr/>
          </p:nvCxnSpPr>
          <p:spPr>
            <a:xfrm>
              <a:off x="7229945" y="3808413"/>
              <a:ext cx="264319" cy="2166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oliniowy 13"/>
            <p:cNvCxnSpPr/>
            <p:nvPr/>
          </p:nvCxnSpPr>
          <p:spPr>
            <a:xfrm>
              <a:off x="6965627" y="4025107"/>
              <a:ext cx="5286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ole tekstowe 1"/>
          <p:cNvSpPr txBox="1"/>
          <p:nvPr/>
        </p:nvSpPr>
        <p:spPr>
          <a:xfrm>
            <a:off x="0" y="486916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Fot. 1. Willa </a:t>
            </a:r>
            <a:r>
              <a:rPr lang="pl-PL" dirty="0"/>
              <a:t>Wilhelma Blumwe, przy ul. Gdańskiej 50</a:t>
            </a:r>
          </a:p>
        </p:txBody>
      </p:sp>
      <p:grpSp>
        <p:nvGrpSpPr>
          <p:cNvPr id="30" name="Grupa 29"/>
          <p:cNvGrpSpPr/>
          <p:nvPr/>
        </p:nvGrpSpPr>
        <p:grpSpPr>
          <a:xfrm>
            <a:off x="5382628" y="4725145"/>
            <a:ext cx="3380330" cy="1810371"/>
            <a:chOff x="4489491" y="3897421"/>
            <a:chExt cx="4520290" cy="2420888"/>
          </a:xfrm>
        </p:grpSpPr>
        <p:grpSp>
          <p:nvGrpSpPr>
            <p:cNvPr id="31" name="Grupa 30"/>
            <p:cNvGrpSpPr/>
            <p:nvPr/>
          </p:nvGrpSpPr>
          <p:grpSpPr>
            <a:xfrm>
              <a:off x="4489491" y="3897421"/>
              <a:ext cx="4516623" cy="1118189"/>
              <a:chOff x="137087" y="6162582"/>
              <a:chExt cx="2046992" cy="506778"/>
            </a:xfrm>
          </p:grpSpPr>
          <p:cxnSp>
            <p:nvCxnSpPr>
              <p:cNvPr id="38" name="Łącznik prostoliniowy 37"/>
              <p:cNvCxnSpPr/>
              <p:nvPr/>
            </p:nvCxnSpPr>
            <p:spPr>
              <a:xfrm>
                <a:off x="137088" y="6669360"/>
                <a:ext cx="204532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Łącznik prostoliniowy 38"/>
              <p:cNvCxnSpPr/>
              <p:nvPr/>
            </p:nvCxnSpPr>
            <p:spPr>
              <a:xfrm flipH="1" flipV="1">
                <a:off x="1161415" y="6162582"/>
                <a:ext cx="1022664" cy="5067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oliniowy 39"/>
              <p:cNvCxnSpPr/>
              <p:nvPr/>
            </p:nvCxnSpPr>
            <p:spPr>
              <a:xfrm flipH="1">
                <a:off x="137087" y="6162582"/>
                <a:ext cx="1022665" cy="5067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Łącznik prostoliniowy 31"/>
            <p:cNvCxnSpPr/>
            <p:nvPr/>
          </p:nvCxnSpPr>
          <p:spPr>
            <a:xfrm>
              <a:off x="4493160" y="6307802"/>
              <a:ext cx="45129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oliniowy 32"/>
            <p:cNvCxnSpPr/>
            <p:nvPr/>
          </p:nvCxnSpPr>
          <p:spPr>
            <a:xfrm flipH="1" flipV="1">
              <a:off x="6753305" y="5189612"/>
              <a:ext cx="2256476" cy="111818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oliniowy 33"/>
            <p:cNvCxnSpPr/>
            <p:nvPr/>
          </p:nvCxnSpPr>
          <p:spPr>
            <a:xfrm flipH="1">
              <a:off x="4493158" y="5189612"/>
              <a:ext cx="2256478" cy="111818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oliniowy 34"/>
            <p:cNvCxnSpPr/>
            <p:nvPr/>
          </p:nvCxnSpPr>
          <p:spPr>
            <a:xfrm flipV="1">
              <a:off x="9002447" y="5006224"/>
              <a:ext cx="0" cy="13015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oliniowy 35"/>
            <p:cNvCxnSpPr/>
            <p:nvPr/>
          </p:nvCxnSpPr>
          <p:spPr>
            <a:xfrm flipV="1">
              <a:off x="4499998" y="5002021"/>
              <a:ext cx="0" cy="13162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oliniowy 36"/>
            <p:cNvCxnSpPr/>
            <p:nvPr/>
          </p:nvCxnSpPr>
          <p:spPr>
            <a:xfrm>
              <a:off x="6753305" y="3902675"/>
              <a:ext cx="0" cy="127969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889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a 26"/>
          <p:cNvGrpSpPr/>
          <p:nvPr/>
        </p:nvGrpSpPr>
        <p:grpSpPr>
          <a:xfrm>
            <a:off x="-12701" y="0"/>
            <a:ext cx="4512693" cy="3384520"/>
            <a:chOff x="1115616" y="2564904"/>
            <a:chExt cx="4271820" cy="3203865"/>
          </a:xfrm>
        </p:grpSpPr>
        <p:pic>
          <p:nvPicPr>
            <p:cNvPr id="6" name="Picture 2" descr="G:\architektura naszego miasta\foto do preski\wysłane\IMG_237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564904"/>
              <a:ext cx="4271820" cy="3203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Łącznik prostoliniowy 7"/>
            <p:cNvCxnSpPr/>
            <p:nvPr/>
          </p:nvCxnSpPr>
          <p:spPr>
            <a:xfrm flipH="1" flipV="1">
              <a:off x="2267744" y="4996509"/>
              <a:ext cx="2016224" cy="1440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oliniowy 10"/>
            <p:cNvCxnSpPr/>
            <p:nvPr/>
          </p:nvCxnSpPr>
          <p:spPr>
            <a:xfrm flipV="1">
              <a:off x="2267744" y="3573016"/>
              <a:ext cx="144016" cy="14234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oliniowy 12"/>
            <p:cNvCxnSpPr/>
            <p:nvPr/>
          </p:nvCxnSpPr>
          <p:spPr>
            <a:xfrm flipH="1" flipV="1">
              <a:off x="4211960" y="2924944"/>
              <a:ext cx="72008" cy="22155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oliniowy 14"/>
            <p:cNvCxnSpPr/>
            <p:nvPr/>
          </p:nvCxnSpPr>
          <p:spPr>
            <a:xfrm flipV="1">
              <a:off x="2411760" y="2924944"/>
              <a:ext cx="1800200" cy="6480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oliniowy 24"/>
            <p:cNvCxnSpPr/>
            <p:nvPr/>
          </p:nvCxnSpPr>
          <p:spPr>
            <a:xfrm flipH="1" flipV="1">
              <a:off x="4211960" y="2924944"/>
              <a:ext cx="144016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a 41"/>
          <p:cNvGrpSpPr/>
          <p:nvPr/>
        </p:nvGrpSpPr>
        <p:grpSpPr>
          <a:xfrm>
            <a:off x="4499992" y="-4019"/>
            <a:ext cx="4656707" cy="3388539"/>
            <a:chOff x="4793196" y="1792575"/>
            <a:chExt cx="3590056" cy="2695706"/>
          </a:xfrm>
        </p:grpSpPr>
        <p:grpSp>
          <p:nvGrpSpPr>
            <p:cNvPr id="28" name="Grupa 27"/>
            <p:cNvGrpSpPr/>
            <p:nvPr/>
          </p:nvGrpSpPr>
          <p:grpSpPr>
            <a:xfrm>
              <a:off x="4793196" y="1792575"/>
              <a:ext cx="3590056" cy="2695706"/>
              <a:chOff x="2898301" y="4016085"/>
              <a:chExt cx="3590056" cy="2695706"/>
            </a:xfrm>
          </p:grpSpPr>
          <p:pic>
            <p:nvPicPr>
              <p:cNvPr id="29" name="Obraz 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8301" y="4016085"/>
                <a:ext cx="3590056" cy="2695706"/>
              </a:xfrm>
              <a:prstGeom prst="rect">
                <a:avLst/>
              </a:prstGeom>
            </p:spPr>
          </p:pic>
          <p:cxnSp>
            <p:nvCxnSpPr>
              <p:cNvPr id="30" name="Łącznik prosty 5"/>
              <p:cNvCxnSpPr/>
              <p:nvPr/>
            </p:nvCxnSpPr>
            <p:spPr>
              <a:xfrm flipV="1">
                <a:off x="3772010" y="4123628"/>
                <a:ext cx="1760561" cy="464024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8"/>
              <p:cNvCxnSpPr/>
              <p:nvPr/>
            </p:nvCxnSpPr>
            <p:spPr>
              <a:xfrm>
                <a:off x="5539402" y="4111700"/>
                <a:ext cx="95535" cy="2047164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10"/>
              <p:cNvCxnSpPr/>
              <p:nvPr/>
            </p:nvCxnSpPr>
            <p:spPr>
              <a:xfrm flipH="1">
                <a:off x="3743425" y="4585648"/>
                <a:ext cx="30743" cy="149891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12"/>
              <p:cNvCxnSpPr/>
              <p:nvPr/>
            </p:nvCxnSpPr>
            <p:spPr>
              <a:xfrm flipH="1" flipV="1">
                <a:off x="3743085" y="6072838"/>
                <a:ext cx="1900487" cy="70583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Łącznik prostoliniowy 36"/>
            <p:cNvCxnSpPr/>
            <p:nvPr/>
          </p:nvCxnSpPr>
          <p:spPr>
            <a:xfrm>
              <a:off x="7438245" y="1898114"/>
              <a:ext cx="355288" cy="68043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oliniowy 38"/>
            <p:cNvCxnSpPr/>
            <p:nvPr/>
          </p:nvCxnSpPr>
          <p:spPr>
            <a:xfrm>
              <a:off x="7802168" y="2564904"/>
              <a:ext cx="72008" cy="133143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Łącznik prostoliniowy 40"/>
            <p:cNvCxnSpPr/>
            <p:nvPr/>
          </p:nvCxnSpPr>
          <p:spPr>
            <a:xfrm flipV="1">
              <a:off x="7535937" y="3886290"/>
              <a:ext cx="331761" cy="3529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a 43"/>
          <p:cNvGrpSpPr/>
          <p:nvPr/>
        </p:nvGrpSpPr>
        <p:grpSpPr>
          <a:xfrm>
            <a:off x="2812202" y="4630037"/>
            <a:ext cx="2925682" cy="1701270"/>
            <a:chOff x="1114426" y="3356178"/>
            <a:chExt cx="1800200" cy="2161054"/>
          </a:xfrm>
        </p:grpSpPr>
        <p:grpSp>
          <p:nvGrpSpPr>
            <p:cNvPr id="45" name="Grupa 44"/>
            <p:cNvGrpSpPr/>
            <p:nvPr/>
          </p:nvGrpSpPr>
          <p:grpSpPr>
            <a:xfrm>
              <a:off x="1116807" y="3641539"/>
              <a:ext cx="1370508" cy="1875693"/>
              <a:chOff x="1116807" y="3641539"/>
              <a:chExt cx="1370508" cy="1875693"/>
            </a:xfrm>
          </p:grpSpPr>
          <p:cxnSp>
            <p:nvCxnSpPr>
              <p:cNvPr id="55" name="Łącznik prostoliniowy 54"/>
              <p:cNvCxnSpPr/>
              <p:nvPr/>
            </p:nvCxnSpPr>
            <p:spPr>
              <a:xfrm>
                <a:off x="1119163" y="5515955"/>
                <a:ext cx="13681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Łącznik prostoliniowy 55"/>
              <p:cNvCxnSpPr/>
              <p:nvPr/>
            </p:nvCxnSpPr>
            <p:spPr>
              <a:xfrm flipV="1">
                <a:off x="1119163" y="3641539"/>
                <a:ext cx="0" cy="18722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Łącznik prostoliniowy 56"/>
              <p:cNvCxnSpPr/>
              <p:nvPr/>
            </p:nvCxnSpPr>
            <p:spPr>
              <a:xfrm flipV="1">
                <a:off x="2484959" y="3645024"/>
                <a:ext cx="0" cy="18722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Łącznik prostoliniowy 57"/>
              <p:cNvCxnSpPr/>
              <p:nvPr/>
            </p:nvCxnSpPr>
            <p:spPr>
              <a:xfrm>
                <a:off x="1116807" y="3649786"/>
                <a:ext cx="13681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upa 45"/>
            <p:cNvGrpSpPr/>
            <p:nvPr/>
          </p:nvGrpSpPr>
          <p:grpSpPr>
            <a:xfrm>
              <a:off x="1545283" y="3356178"/>
              <a:ext cx="1369343" cy="1876197"/>
              <a:chOff x="1115616" y="3644210"/>
              <a:chExt cx="1369343" cy="1876197"/>
            </a:xfrm>
          </p:grpSpPr>
          <p:cxnSp>
            <p:nvCxnSpPr>
              <p:cNvPr id="51" name="Łącznik prostoliniowy 50"/>
              <p:cNvCxnSpPr/>
              <p:nvPr/>
            </p:nvCxnSpPr>
            <p:spPr>
              <a:xfrm>
                <a:off x="1115616" y="5512470"/>
                <a:ext cx="136815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oliniowy 51"/>
              <p:cNvCxnSpPr/>
              <p:nvPr/>
            </p:nvCxnSpPr>
            <p:spPr>
              <a:xfrm flipV="1">
                <a:off x="1115616" y="3645024"/>
                <a:ext cx="0" cy="187220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oliniowy 52"/>
              <p:cNvCxnSpPr/>
              <p:nvPr/>
            </p:nvCxnSpPr>
            <p:spPr>
              <a:xfrm flipV="1">
                <a:off x="2481784" y="3648199"/>
                <a:ext cx="0" cy="18722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oliniowy 53"/>
              <p:cNvCxnSpPr/>
              <p:nvPr/>
            </p:nvCxnSpPr>
            <p:spPr>
              <a:xfrm>
                <a:off x="1116807" y="3644210"/>
                <a:ext cx="13681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Łącznik prostoliniowy 46"/>
            <p:cNvCxnSpPr/>
            <p:nvPr/>
          </p:nvCxnSpPr>
          <p:spPr>
            <a:xfrm flipV="1">
              <a:off x="2482578" y="3359373"/>
              <a:ext cx="430857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oliniowy 47"/>
            <p:cNvCxnSpPr/>
            <p:nvPr/>
          </p:nvCxnSpPr>
          <p:spPr>
            <a:xfrm flipV="1">
              <a:off x="1116807" y="3359373"/>
              <a:ext cx="430857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Łącznik prostoliniowy 48"/>
            <p:cNvCxnSpPr/>
            <p:nvPr/>
          </p:nvCxnSpPr>
          <p:spPr>
            <a:xfrm flipV="1">
              <a:off x="2482578" y="5226819"/>
              <a:ext cx="430857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oliniowy 49"/>
            <p:cNvCxnSpPr/>
            <p:nvPr/>
          </p:nvCxnSpPr>
          <p:spPr>
            <a:xfrm flipV="1">
              <a:off x="1114426" y="5224438"/>
              <a:ext cx="430857" cy="288032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ole tekstowe 1"/>
          <p:cNvSpPr txBox="1"/>
          <p:nvPr/>
        </p:nvSpPr>
        <p:spPr>
          <a:xfrm>
            <a:off x="4499992" y="3375726"/>
            <a:ext cx="2475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Fot. </a:t>
            </a:r>
            <a:r>
              <a:rPr lang="pl-PL" dirty="0" smtClean="0"/>
              <a:t>3. Kamienica przy ul. Gdańska 101</a:t>
            </a:r>
            <a:endParaRPr lang="pl-PL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-12701" y="3401612"/>
            <a:ext cx="220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Fot. 2. Kamienica przy ul. Gdańska 63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53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a 38"/>
          <p:cNvGrpSpPr/>
          <p:nvPr/>
        </p:nvGrpSpPr>
        <p:grpSpPr>
          <a:xfrm>
            <a:off x="5554605" y="220738"/>
            <a:ext cx="1711298" cy="2997028"/>
            <a:chOff x="3200399" y="835446"/>
            <a:chExt cx="2514601" cy="4274121"/>
          </a:xfrm>
        </p:grpSpPr>
        <p:sp>
          <p:nvSpPr>
            <p:cNvPr id="40" name="AutoShape 2"/>
            <p:cNvSpPr>
              <a:spLocks noChangeArrowheads="1"/>
            </p:cNvSpPr>
            <p:nvPr/>
          </p:nvSpPr>
          <p:spPr bwMode="auto">
            <a:xfrm>
              <a:off x="3200400" y="3657600"/>
              <a:ext cx="2514600" cy="1447800"/>
            </a:xfrm>
            <a:prstGeom prst="hexagon">
              <a:avLst>
                <a:gd name="adj" fmla="val 43421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3200399" y="842367"/>
              <a:ext cx="1317625" cy="3539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 flipH="1">
              <a:off x="3832224" y="842367"/>
              <a:ext cx="685799" cy="42598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4518024" y="835446"/>
              <a:ext cx="568326" cy="4274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>
              <a:off x="4518024" y="842367"/>
              <a:ext cx="1196975" cy="3542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48" name="Line 11"/>
            <p:cNvSpPr>
              <a:spLocks noChangeShapeType="1"/>
            </p:cNvSpPr>
            <p:nvPr/>
          </p:nvSpPr>
          <p:spPr bwMode="auto">
            <a:xfrm>
              <a:off x="4518025" y="842366"/>
              <a:ext cx="568325" cy="2816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49" name="Line 12"/>
            <p:cNvSpPr>
              <a:spLocks noChangeShapeType="1"/>
            </p:cNvSpPr>
            <p:nvPr/>
          </p:nvSpPr>
          <p:spPr bwMode="auto">
            <a:xfrm flipH="1">
              <a:off x="3832224" y="842367"/>
              <a:ext cx="685800" cy="28152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dirty="0"/>
            </a:p>
          </p:txBody>
        </p:sp>
      </p:grpSp>
      <p:grpSp>
        <p:nvGrpSpPr>
          <p:cNvPr id="92" name="Grupa 91"/>
          <p:cNvGrpSpPr/>
          <p:nvPr/>
        </p:nvGrpSpPr>
        <p:grpSpPr>
          <a:xfrm>
            <a:off x="-11273" y="10301"/>
            <a:ext cx="3132480" cy="6858332"/>
            <a:chOff x="148939" y="126840"/>
            <a:chExt cx="2921632" cy="6583960"/>
          </a:xfrm>
        </p:grpSpPr>
        <p:grpSp>
          <p:nvGrpSpPr>
            <p:cNvPr id="36" name="Grupa 35"/>
            <p:cNvGrpSpPr/>
            <p:nvPr/>
          </p:nvGrpSpPr>
          <p:grpSpPr>
            <a:xfrm>
              <a:off x="148939" y="126840"/>
              <a:ext cx="2921632" cy="6583960"/>
              <a:chOff x="313611" y="414872"/>
              <a:chExt cx="2921632" cy="6583960"/>
            </a:xfrm>
          </p:grpSpPr>
          <p:pic>
            <p:nvPicPr>
              <p:cNvPr id="4" name="Symbol zastępczy zawartości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611" y="414872"/>
                <a:ext cx="2921632" cy="6583960"/>
              </a:xfrm>
              <a:prstGeom prst="rect">
                <a:avLst/>
              </a:prstGeom>
            </p:spPr>
          </p:pic>
          <p:cxnSp>
            <p:nvCxnSpPr>
              <p:cNvPr id="9" name="Łącznik prostoliniowy 8"/>
              <p:cNvCxnSpPr/>
              <p:nvPr/>
            </p:nvCxnSpPr>
            <p:spPr>
              <a:xfrm>
                <a:off x="1661773" y="3284984"/>
                <a:ext cx="289367" cy="0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Łącznik prostoliniowy 12"/>
              <p:cNvCxnSpPr/>
              <p:nvPr/>
            </p:nvCxnSpPr>
            <p:spPr>
              <a:xfrm>
                <a:off x="1763688" y="1268760"/>
                <a:ext cx="187452" cy="2016224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oliniowy 15"/>
              <p:cNvCxnSpPr/>
              <p:nvPr/>
            </p:nvCxnSpPr>
            <p:spPr>
              <a:xfrm flipH="1">
                <a:off x="1661773" y="1268760"/>
                <a:ext cx="101915" cy="2016224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oliniowy 24"/>
              <p:cNvCxnSpPr/>
              <p:nvPr/>
            </p:nvCxnSpPr>
            <p:spPr>
              <a:xfrm>
                <a:off x="1763688" y="1268760"/>
                <a:ext cx="360040" cy="1944216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oliniowy 26"/>
              <p:cNvCxnSpPr/>
              <p:nvPr/>
            </p:nvCxnSpPr>
            <p:spPr>
              <a:xfrm flipH="1">
                <a:off x="1951140" y="3212976"/>
                <a:ext cx="172588" cy="72008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oliniowy 28"/>
              <p:cNvCxnSpPr/>
              <p:nvPr/>
            </p:nvCxnSpPr>
            <p:spPr>
              <a:xfrm flipH="1">
                <a:off x="1475656" y="1268760"/>
                <a:ext cx="288032" cy="1944216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oliniowy 31"/>
              <p:cNvCxnSpPr/>
              <p:nvPr/>
            </p:nvCxnSpPr>
            <p:spPr>
              <a:xfrm>
                <a:off x="1475656" y="3212976"/>
                <a:ext cx="186117" cy="72008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Łącznik prostoliniowy 52"/>
            <p:cNvCxnSpPr/>
            <p:nvPr/>
          </p:nvCxnSpPr>
          <p:spPr>
            <a:xfrm>
              <a:off x="1259632" y="3016000"/>
              <a:ext cx="756373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Łącznik prostoliniowy 56"/>
            <p:cNvCxnSpPr/>
            <p:nvPr/>
          </p:nvCxnSpPr>
          <p:spPr>
            <a:xfrm flipH="1">
              <a:off x="1216196" y="3016000"/>
              <a:ext cx="43436" cy="196976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Łącznik prostoliniowy 58"/>
            <p:cNvCxnSpPr/>
            <p:nvPr/>
          </p:nvCxnSpPr>
          <p:spPr>
            <a:xfrm>
              <a:off x="1259632" y="3016000"/>
              <a:ext cx="0" cy="1349104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Łącznik prostoliniowy 63"/>
            <p:cNvCxnSpPr/>
            <p:nvPr/>
          </p:nvCxnSpPr>
          <p:spPr>
            <a:xfrm>
              <a:off x="2016005" y="3016000"/>
              <a:ext cx="0" cy="1349104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Łącznik prostoliniowy 76"/>
            <p:cNvCxnSpPr/>
            <p:nvPr/>
          </p:nvCxnSpPr>
          <p:spPr>
            <a:xfrm>
              <a:off x="1216196" y="3212976"/>
              <a:ext cx="0" cy="115212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Łącznik prostoliniowy 84"/>
            <p:cNvCxnSpPr/>
            <p:nvPr/>
          </p:nvCxnSpPr>
          <p:spPr>
            <a:xfrm>
              <a:off x="1219912" y="4365104"/>
              <a:ext cx="39720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Łącznik prostoliniowy 89"/>
            <p:cNvCxnSpPr/>
            <p:nvPr/>
          </p:nvCxnSpPr>
          <p:spPr>
            <a:xfrm flipH="1">
              <a:off x="1259632" y="4365104"/>
              <a:ext cx="756373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a 32"/>
          <p:cNvGrpSpPr/>
          <p:nvPr/>
        </p:nvGrpSpPr>
        <p:grpSpPr>
          <a:xfrm>
            <a:off x="5190659" y="2780928"/>
            <a:ext cx="2182947" cy="3077269"/>
            <a:chOff x="2837241" y="2239635"/>
            <a:chExt cx="2675656" cy="3390255"/>
          </a:xfrm>
        </p:grpSpPr>
        <p:cxnSp>
          <p:nvCxnSpPr>
            <p:cNvPr id="34" name="Łącznik prostoliniowy 33"/>
            <p:cNvCxnSpPr/>
            <p:nvPr/>
          </p:nvCxnSpPr>
          <p:spPr>
            <a:xfrm>
              <a:off x="2840993" y="2749570"/>
              <a:ext cx="22322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oliniowy 34"/>
            <p:cNvCxnSpPr/>
            <p:nvPr/>
          </p:nvCxnSpPr>
          <p:spPr>
            <a:xfrm>
              <a:off x="5080849" y="2749570"/>
              <a:ext cx="0" cy="2880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Łącznik prostoliniowy 37"/>
            <p:cNvCxnSpPr/>
            <p:nvPr/>
          </p:nvCxnSpPr>
          <p:spPr>
            <a:xfrm flipH="1">
              <a:off x="2840992" y="5629890"/>
              <a:ext cx="22322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oliniowy 49"/>
            <p:cNvCxnSpPr/>
            <p:nvPr/>
          </p:nvCxnSpPr>
          <p:spPr>
            <a:xfrm flipV="1">
              <a:off x="2839667" y="2749570"/>
              <a:ext cx="0" cy="2880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Łącznik prostoliniowy 51"/>
            <p:cNvCxnSpPr/>
            <p:nvPr/>
          </p:nvCxnSpPr>
          <p:spPr>
            <a:xfrm flipV="1">
              <a:off x="5073241" y="2244935"/>
              <a:ext cx="432048" cy="5040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Łącznik prostoliniowy 53"/>
            <p:cNvCxnSpPr/>
            <p:nvPr/>
          </p:nvCxnSpPr>
          <p:spPr>
            <a:xfrm flipV="1">
              <a:off x="2837241" y="2245514"/>
              <a:ext cx="504056" cy="5040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Łącznik prostoliniowy 54"/>
            <p:cNvCxnSpPr/>
            <p:nvPr/>
          </p:nvCxnSpPr>
          <p:spPr>
            <a:xfrm flipH="1">
              <a:off x="3340012" y="2244934"/>
              <a:ext cx="2160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Łącznik prostoliniowy 55"/>
            <p:cNvCxnSpPr/>
            <p:nvPr/>
          </p:nvCxnSpPr>
          <p:spPr>
            <a:xfrm>
              <a:off x="5497681" y="2244935"/>
              <a:ext cx="0" cy="2880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Łącznik prostoliniowy 57"/>
            <p:cNvCxnSpPr/>
            <p:nvPr/>
          </p:nvCxnSpPr>
          <p:spPr>
            <a:xfrm flipV="1">
              <a:off x="5073241" y="5119955"/>
              <a:ext cx="432048" cy="5040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Łącznik prostoliniowy 59"/>
            <p:cNvCxnSpPr/>
            <p:nvPr/>
          </p:nvCxnSpPr>
          <p:spPr>
            <a:xfrm>
              <a:off x="3348904" y="2239635"/>
              <a:ext cx="0" cy="288032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Łącznik prostoliniowy 60"/>
            <p:cNvCxnSpPr/>
            <p:nvPr/>
          </p:nvCxnSpPr>
          <p:spPr>
            <a:xfrm flipV="1">
              <a:off x="2848601" y="5106512"/>
              <a:ext cx="504056" cy="50405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Łącznik prostoliniowy 61"/>
            <p:cNvCxnSpPr/>
            <p:nvPr/>
          </p:nvCxnSpPr>
          <p:spPr>
            <a:xfrm>
              <a:off x="3352657" y="5125254"/>
              <a:ext cx="2160240" cy="0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ole tekstowe 1"/>
          <p:cNvSpPr txBox="1"/>
          <p:nvPr/>
        </p:nvSpPr>
        <p:spPr>
          <a:xfrm>
            <a:off x="3121207" y="6208645"/>
            <a:ext cx="541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Fot. </a:t>
            </a:r>
            <a:r>
              <a:rPr lang="pl-PL" dirty="0" smtClean="0"/>
              <a:t>4. Kościół </a:t>
            </a:r>
            <a:r>
              <a:rPr lang="pl-PL" dirty="0"/>
              <a:t>p.w. Św. Apostołów Piotra i Pawła, przy ul. Mikołaja Reja 3</a:t>
            </a:r>
          </a:p>
        </p:txBody>
      </p:sp>
    </p:spTree>
    <p:extLst>
      <p:ext uri="{BB962C8B-B14F-4D97-AF65-F5344CB8AC3E}">
        <p14:creationId xmlns:p14="http://schemas.microsoft.com/office/powerpoint/2010/main" val="88136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rchitektura naszego miasta\foto do preski\IMG_25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6"/>
          <a:stretch/>
        </p:blipFill>
        <p:spPr bwMode="auto">
          <a:xfrm>
            <a:off x="-14514" y="4192"/>
            <a:ext cx="5090570" cy="688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9" name="Grupa 1048"/>
          <p:cNvGrpSpPr/>
          <p:nvPr/>
        </p:nvGrpSpPr>
        <p:grpSpPr>
          <a:xfrm>
            <a:off x="441353" y="280121"/>
            <a:ext cx="4632646" cy="6477914"/>
            <a:chOff x="441353" y="280121"/>
            <a:chExt cx="4632646" cy="6477914"/>
          </a:xfrm>
        </p:grpSpPr>
        <p:cxnSp>
          <p:nvCxnSpPr>
            <p:cNvPr id="4" name="Łącznik prostoliniowy 3"/>
            <p:cNvCxnSpPr/>
            <p:nvPr/>
          </p:nvCxnSpPr>
          <p:spPr>
            <a:xfrm flipV="1">
              <a:off x="657377" y="280121"/>
              <a:ext cx="3844996" cy="21121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Łącznik prostoliniowy 5"/>
            <p:cNvCxnSpPr/>
            <p:nvPr/>
          </p:nvCxnSpPr>
          <p:spPr>
            <a:xfrm flipH="1">
              <a:off x="441353" y="2392316"/>
              <a:ext cx="216026" cy="39050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oliniowy 11"/>
            <p:cNvCxnSpPr/>
            <p:nvPr/>
          </p:nvCxnSpPr>
          <p:spPr>
            <a:xfrm>
              <a:off x="4502373" y="280121"/>
              <a:ext cx="213643" cy="64779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oliniowy 13"/>
            <p:cNvCxnSpPr/>
            <p:nvPr/>
          </p:nvCxnSpPr>
          <p:spPr>
            <a:xfrm>
              <a:off x="441353" y="6297415"/>
              <a:ext cx="4274663" cy="4606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Łącznik prostoliniowy 1044"/>
            <p:cNvCxnSpPr/>
            <p:nvPr/>
          </p:nvCxnSpPr>
          <p:spPr>
            <a:xfrm>
              <a:off x="4502373" y="280121"/>
              <a:ext cx="571626" cy="4164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upa 58"/>
          <p:cNvGrpSpPr/>
          <p:nvPr/>
        </p:nvGrpSpPr>
        <p:grpSpPr>
          <a:xfrm>
            <a:off x="5250045" y="2164000"/>
            <a:ext cx="3711782" cy="2356791"/>
            <a:chOff x="1114426" y="3356178"/>
            <a:chExt cx="1800200" cy="2161054"/>
          </a:xfrm>
        </p:grpSpPr>
        <p:grpSp>
          <p:nvGrpSpPr>
            <p:cNvPr id="60" name="Grupa 59"/>
            <p:cNvGrpSpPr/>
            <p:nvPr/>
          </p:nvGrpSpPr>
          <p:grpSpPr>
            <a:xfrm>
              <a:off x="1116807" y="3641539"/>
              <a:ext cx="1370508" cy="1875693"/>
              <a:chOff x="1116807" y="3641539"/>
              <a:chExt cx="1370508" cy="1875693"/>
            </a:xfrm>
          </p:grpSpPr>
          <p:cxnSp>
            <p:nvCxnSpPr>
              <p:cNvPr id="70" name="Łącznik prostoliniowy 69"/>
              <p:cNvCxnSpPr/>
              <p:nvPr/>
            </p:nvCxnSpPr>
            <p:spPr>
              <a:xfrm>
                <a:off x="1119163" y="5515955"/>
                <a:ext cx="13681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Łącznik prostoliniowy 70"/>
              <p:cNvCxnSpPr/>
              <p:nvPr/>
            </p:nvCxnSpPr>
            <p:spPr>
              <a:xfrm flipV="1">
                <a:off x="1119163" y="3641539"/>
                <a:ext cx="0" cy="18722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Łącznik prostoliniowy 71"/>
              <p:cNvCxnSpPr/>
              <p:nvPr/>
            </p:nvCxnSpPr>
            <p:spPr>
              <a:xfrm flipV="1">
                <a:off x="2484959" y="3645024"/>
                <a:ext cx="0" cy="18722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Łącznik prostoliniowy 72"/>
              <p:cNvCxnSpPr/>
              <p:nvPr/>
            </p:nvCxnSpPr>
            <p:spPr>
              <a:xfrm>
                <a:off x="1116807" y="3649786"/>
                <a:ext cx="13681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upa 60"/>
            <p:cNvGrpSpPr/>
            <p:nvPr/>
          </p:nvGrpSpPr>
          <p:grpSpPr>
            <a:xfrm>
              <a:off x="1545283" y="3356178"/>
              <a:ext cx="1369343" cy="1876197"/>
              <a:chOff x="1115616" y="3644210"/>
              <a:chExt cx="1369343" cy="1876197"/>
            </a:xfrm>
          </p:grpSpPr>
          <p:cxnSp>
            <p:nvCxnSpPr>
              <p:cNvPr id="66" name="Łącznik prostoliniowy 65"/>
              <p:cNvCxnSpPr/>
              <p:nvPr/>
            </p:nvCxnSpPr>
            <p:spPr>
              <a:xfrm>
                <a:off x="1115616" y="5512470"/>
                <a:ext cx="136815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Łącznik prostoliniowy 66"/>
              <p:cNvCxnSpPr/>
              <p:nvPr/>
            </p:nvCxnSpPr>
            <p:spPr>
              <a:xfrm flipV="1">
                <a:off x="1115616" y="3645024"/>
                <a:ext cx="0" cy="187220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Łącznik prostoliniowy 67"/>
              <p:cNvCxnSpPr/>
              <p:nvPr/>
            </p:nvCxnSpPr>
            <p:spPr>
              <a:xfrm flipV="1">
                <a:off x="2481784" y="3648199"/>
                <a:ext cx="0" cy="18722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Łącznik prostoliniowy 68"/>
              <p:cNvCxnSpPr/>
              <p:nvPr/>
            </p:nvCxnSpPr>
            <p:spPr>
              <a:xfrm>
                <a:off x="1116807" y="3644210"/>
                <a:ext cx="13681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Łącznik prostoliniowy 61"/>
            <p:cNvCxnSpPr/>
            <p:nvPr/>
          </p:nvCxnSpPr>
          <p:spPr>
            <a:xfrm flipV="1">
              <a:off x="2482578" y="3359373"/>
              <a:ext cx="430857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Łącznik prostoliniowy 62"/>
            <p:cNvCxnSpPr/>
            <p:nvPr/>
          </p:nvCxnSpPr>
          <p:spPr>
            <a:xfrm flipV="1">
              <a:off x="1116807" y="3359373"/>
              <a:ext cx="430857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Łącznik prostoliniowy 63"/>
            <p:cNvCxnSpPr/>
            <p:nvPr/>
          </p:nvCxnSpPr>
          <p:spPr>
            <a:xfrm flipV="1">
              <a:off x="2482578" y="5226819"/>
              <a:ext cx="430857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Łącznik prostoliniowy 64"/>
            <p:cNvCxnSpPr/>
            <p:nvPr/>
          </p:nvCxnSpPr>
          <p:spPr>
            <a:xfrm flipV="1">
              <a:off x="1114426" y="5224438"/>
              <a:ext cx="430857" cy="288032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1" name="pole tekstowe 1050"/>
          <p:cNvSpPr txBox="1"/>
          <p:nvPr/>
        </p:nvSpPr>
        <p:spPr>
          <a:xfrm>
            <a:off x="5062043" y="6205993"/>
            <a:ext cx="424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Fot. 5. Kamienica przy ul. Długiej 39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73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4" name="Grupa 6173"/>
          <p:cNvGrpSpPr/>
          <p:nvPr/>
        </p:nvGrpSpPr>
        <p:grpSpPr>
          <a:xfrm>
            <a:off x="-1" y="0"/>
            <a:ext cx="6372201" cy="4824814"/>
            <a:chOff x="11113" y="381000"/>
            <a:chExt cx="7906253" cy="5986346"/>
          </a:xfrm>
        </p:grpSpPr>
        <p:pic>
          <p:nvPicPr>
            <p:cNvPr id="6146" name="Picture 2" descr="C:\Users\test\Desktop\zdjęcia do preski\DSC_111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310" b="1799"/>
            <a:stretch/>
          </p:blipFill>
          <p:spPr bwMode="auto">
            <a:xfrm>
              <a:off x="11113" y="381000"/>
              <a:ext cx="7906253" cy="5986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Łącznik prostoliniowy 2"/>
            <p:cNvCxnSpPr/>
            <p:nvPr/>
          </p:nvCxnSpPr>
          <p:spPr>
            <a:xfrm>
              <a:off x="5018334" y="635263"/>
              <a:ext cx="1137842" cy="574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Łącznik prostoliniowy 4"/>
            <p:cNvCxnSpPr/>
            <p:nvPr/>
          </p:nvCxnSpPr>
          <p:spPr>
            <a:xfrm flipH="1" flipV="1">
              <a:off x="5018336" y="635264"/>
              <a:ext cx="57720" cy="5549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oliniowy 9"/>
            <p:cNvCxnSpPr/>
            <p:nvPr/>
          </p:nvCxnSpPr>
          <p:spPr>
            <a:xfrm>
              <a:off x="6156176" y="692696"/>
              <a:ext cx="213643" cy="54916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oliniowy 13"/>
            <p:cNvCxnSpPr/>
            <p:nvPr/>
          </p:nvCxnSpPr>
          <p:spPr>
            <a:xfrm flipH="1">
              <a:off x="5076056" y="6184352"/>
              <a:ext cx="12937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oliniowy 26"/>
            <p:cNvCxnSpPr/>
            <p:nvPr/>
          </p:nvCxnSpPr>
          <p:spPr>
            <a:xfrm flipH="1" flipV="1">
              <a:off x="6156176" y="692696"/>
              <a:ext cx="561780" cy="19323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4" name="Łącznik prostoliniowy 6143"/>
            <p:cNvCxnSpPr/>
            <p:nvPr/>
          </p:nvCxnSpPr>
          <p:spPr>
            <a:xfrm>
              <a:off x="6717956" y="2625008"/>
              <a:ext cx="158300" cy="33242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9" name="Łącznik prostoliniowy 6148"/>
            <p:cNvCxnSpPr/>
            <p:nvPr/>
          </p:nvCxnSpPr>
          <p:spPr>
            <a:xfrm flipV="1">
              <a:off x="6369819" y="5949280"/>
              <a:ext cx="506437" cy="2350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2" name="Łącznik prostoliniowy 6151"/>
            <p:cNvCxnSpPr/>
            <p:nvPr/>
          </p:nvCxnSpPr>
          <p:spPr>
            <a:xfrm flipH="1">
              <a:off x="714521" y="635264"/>
              <a:ext cx="4303813" cy="19344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5" name="Łącznik prostoliniowy 6154"/>
            <p:cNvCxnSpPr/>
            <p:nvPr/>
          </p:nvCxnSpPr>
          <p:spPr>
            <a:xfrm flipH="1" flipV="1">
              <a:off x="600607" y="5981929"/>
              <a:ext cx="4464496" cy="2024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8" name="Łącznik prostoliniowy 6157"/>
            <p:cNvCxnSpPr/>
            <p:nvPr/>
          </p:nvCxnSpPr>
          <p:spPr>
            <a:xfrm flipH="1">
              <a:off x="600610" y="2569666"/>
              <a:ext cx="113911" cy="34036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ole tekstowe 1"/>
          <p:cNvSpPr txBox="1"/>
          <p:nvPr/>
        </p:nvSpPr>
        <p:spPr>
          <a:xfrm>
            <a:off x="-2" y="4822955"/>
            <a:ext cx="5405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Fot. </a:t>
            </a:r>
            <a:r>
              <a:rPr lang="pl-PL" dirty="0" smtClean="0"/>
              <a:t>6. Budynek</a:t>
            </a:r>
            <a:r>
              <a:rPr lang="pl-PL" dirty="0"/>
              <a:t>, przy ul. Aleksandra Fredry </a:t>
            </a:r>
            <a:r>
              <a:rPr lang="pl-PL" dirty="0" smtClean="0"/>
              <a:t>2</a:t>
            </a:r>
            <a:endParaRPr lang="pl-PL" dirty="0"/>
          </a:p>
        </p:txBody>
      </p:sp>
      <p:grpSp>
        <p:nvGrpSpPr>
          <p:cNvPr id="9" name="Grupa 8"/>
          <p:cNvGrpSpPr/>
          <p:nvPr/>
        </p:nvGrpSpPr>
        <p:grpSpPr>
          <a:xfrm>
            <a:off x="5940152" y="4935753"/>
            <a:ext cx="3086588" cy="1877375"/>
            <a:chOff x="8561766" y="3906143"/>
            <a:chExt cx="1039496" cy="1035025"/>
          </a:xfrm>
        </p:grpSpPr>
        <p:cxnSp>
          <p:nvCxnSpPr>
            <p:cNvPr id="17" name="Łącznik prostoliniowy 16"/>
            <p:cNvCxnSpPr/>
            <p:nvPr/>
          </p:nvCxnSpPr>
          <p:spPr>
            <a:xfrm flipH="1">
              <a:off x="8564281" y="4476490"/>
              <a:ext cx="1036981" cy="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oliniowy 17"/>
            <p:cNvCxnSpPr/>
            <p:nvPr/>
          </p:nvCxnSpPr>
          <p:spPr>
            <a:xfrm rot="10800000" flipH="1" flipV="1">
              <a:off x="8564281" y="4476491"/>
              <a:ext cx="477697" cy="4646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oliniowy 18"/>
            <p:cNvCxnSpPr/>
            <p:nvPr/>
          </p:nvCxnSpPr>
          <p:spPr>
            <a:xfrm rot="10800000" flipV="1">
              <a:off x="9396534" y="4465107"/>
              <a:ext cx="204727" cy="4646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oliniowy 19"/>
            <p:cNvCxnSpPr/>
            <p:nvPr/>
          </p:nvCxnSpPr>
          <p:spPr>
            <a:xfrm rot="10800000">
              <a:off x="9601261" y="3906145"/>
              <a:ext cx="0" cy="570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oliniowy 20"/>
            <p:cNvCxnSpPr/>
            <p:nvPr/>
          </p:nvCxnSpPr>
          <p:spPr>
            <a:xfrm rot="10800000">
              <a:off x="9396536" y="4370820"/>
              <a:ext cx="0" cy="5703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oliniowy 21"/>
            <p:cNvCxnSpPr/>
            <p:nvPr/>
          </p:nvCxnSpPr>
          <p:spPr>
            <a:xfrm flipH="1">
              <a:off x="9041979" y="4370819"/>
              <a:ext cx="3545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oliniowy 22"/>
            <p:cNvCxnSpPr/>
            <p:nvPr/>
          </p:nvCxnSpPr>
          <p:spPr>
            <a:xfrm flipH="1">
              <a:off x="8564281" y="3906143"/>
              <a:ext cx="1036981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oliniowy 23"/>
            <p:cNvCxnSpPr/>
            <p:nvPr/>
          </p:nvCxnSpPr>
          <p:spPr>
            <a:xfrm rot="10800000">
              <a:off x="9041979" y="4370819"/>
              <a:ext cx="0" cy="570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oliniowy 24"/>
            <p:cNvCxnSpPr/>
            <p:nvPr/>
          </p:nvCxnSpPr>
          <p:spPr>
            <a:xfrm rot="10800000" flipH="1" flipV="1">
              <a:off x="8564281" y="3906144"/>
              <a:ext cx="477697" cy="4646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oliniowy 25"/>
            <p:cNvCxnSpPr/>
            <p:nvPr/>
          </p:nvCxnSpPr>
          <p:spPr>
            <a:xfrm rot="10800000" flipV="1">
              <a:off x="9396535" y="3906144"/>
              <a:ext cx="204727" cy="4646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oliniowy 27"/>
            <p:cNvCxnSpPr/>
            <p:nvPr/>
          </p:nvCxnSpPr>
          <p:spPr>
            <a:xfrm rot="10800000">
              <a:off x="8561766" y="3906143"/>
              <a:ext cx="0" cy="570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oliniowy 28"/>
            <p:cNvCxnSpPr/>
            <p:nvPr/>
          </p:nvCxnSpPr>
          <p:spPr>
            <a:xfrm flipH="1">
              <a:off x="9041979" y="4936406"/>
              <a:ext cx="3545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34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rupa 1066"/>
          <p:cNvGrpSpPr/>
          <p:nvPr/>
        </p:nvGrpSpPr>
        <p:grpSpPr>
          <a:xfrm>
            <a:off x="-55593" y="10943"/>
            <a:ext cx="4583937" cy="6858000"/>
            <a:chOff x="0" y="0"/>
            <a:chExt cx="4583937" cy="6858000"/>
          </a:xfrm>
        </p:grpSpPr>
        <p:pic>
          <p:nvPicPr>
            <p:cNvPr id="1026" name="Picture 2" descr="C:\Users\test\Desktop\zdjęcia do preski\DSC_107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8393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Łącznik prostoliniowy 4"/>
            <p:cNvCxnSpPr/>
            <p:nvPr/>
          </p:nvCxnSpPr>
          <p:spPr>
            <a:xfrm>
              <a:off x="2051720" y="1387376"/>
              <a:ext cx="1008112" cy="7200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Łącznik prostoliniowy 6"/>
            <p:cNvCxnSpPr/>
            <p:nvPr/>
          </p:nvCxnSpPr>
          <p:spPr>
            <a:xfrm flipH="1">
              <a:off x="1184623" y="1387376"/>
              <a:ext cx="867097" cy="15671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oliniowy 8"/>
            <p:cNvCxnSpPr/>
            <p:nvPr/>
          </p:nvCxnSpPr>
          <p:spPr>
            <a:xfrm>
              <a:off x="3059832" y="1459384"/>
              <a:ext cx="504056" cy="31343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oliniowy 18"/>
            <p:cNvCxnSpPr/>
            <p:nvPr/>
          </p:nvCxnSpPr>
          <p:spPr>
            <a:xfrm flipV="1">
              <a:off x="748433" y="1544092"/>
              <a:ext cx="436190" cy="34893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oliniowy 29"/>
            <p:cNvCxnSpPr/>
            <p:nvPr/>
          </p:nvCxnSpPr>
          <p:spPr>
            <a:xfrm flipH="1">
              <a:off x="2063625" y="836712"/>
              <a:ext cx="72008" cy="55066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Łącznik prostoliniowy 1024"/>
            <p:cNvCxnSpPr/>
            <p:nvPr/>
          </p:nvCxnSpPr>
          <p:spPr>
            <a:xfrm>
              <a:off x="2337371" y="875386"/>
              <a:ext cx="720080" cy="58399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Łącznik prostoliniowy 1033"/>
            <p:cNvCxnSpPr/>
            <p:nvPr/>
          </p:nvCxnSpPr>
          <p:spPr>
            <a:xfrm>
              <a:off x="2452018" y="911101"/>
              <a:ext cx="1111870" cy="86171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Łącznik prostoliniowy 1036"/>
            <p:cNvCxnSpPr/>
            <p:nvPr/>
          </p:nvCxnSpPr>
          <p:spPr>
            <a:xfrm flipH="1">
              <a:off x="1180481" y="873005"/>
              <a:ext cx="792088" cy="66870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Łącznik prostoliniowy 1056"/>
            <p:cNvCxnSpPr/>
            <p:nvPr/>
          </p:nvCxnSpPr>
          <p:spPr>
            <a:xfrm>
              <a:off x="2135633" y="836712"/>
              <a:ext cx="201738" cy="3867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Łącznik prostoliniowy 1058"/>
            <p:cNvCxnSpPr/>
            <p:nvPr/>
          </p:nvCxnSpPr>
          <p:spPr>
            <a:xfrm>
              <a:off x="2337371" y="875386"/>
              <a:ext cx="114647" cy="3571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Łącznik prostoliniowy 1060"/>
            <p:cNvCxnSpPr/>
            <p:nvPr/>
          </p:nvCxnSpPr>
          <p:spPr>
            <a:xfrm flipH="1">
              <a:off x="1972569" y="836712"/>
              <a:ext cx="163064" cy="3629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ole tekstowe 1"/>
          <p:cNvSpPr txBox="1"/>
          <p:nvPr/>
        </p:nvSpPr>
        <p:spPr>
          <a:xfrm>
            <a:off x="4511768" y="6211669"/>
            <a:ext cx="463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Fot. </a:t>
            </a:r>
            <a:r>
              <a:rPr lang="pl-PL" dirty="0" smtClean="0"/>
              <a:t>7. Wieża </a:t>
            </a:r>
            <a:r>
              <a:rPr lang="pl-PL" dirty="0"/>
              <a:t>ciśnień, przy ul. </a:t>
            </a:r>
            <a:r>
              <a:rPr lang="pl-PL" dirty="0" smtClean="0"/>
              <a:t>Inwalidów</a:t>
            </a:r>
            <a:endParaRPr lang="pl-PL" dirty="0"/>
          </a:p>
        </p:txBody>
      </p:sp>
      <p:grpSp>
        <p:nvGrpSpPr>
          <p:cNvPr id="56" name="Grupa 55"/>
          <p:cNvGrpSpPr/>
          <p:nvPr/>
        </p:nvGrpSpPr>
        <p:grpSpPr>
          <a:xfrm>
            <a:off x="5458080" y="1282935"/>
            <a:ext cx="3098747" cy="3902659"/>
            <a:chOff x="5835716" y="2132662"/>
            <a:chExt cx="2340997" cy="2948325"/>
          </a:xfrm>
        </p:grpSpPr>
        <p:grpSp>
          <p:nvGrpSpPr>
            <p:cNvPr id="13" name="Grupa 12"/>
            <p:cNvGrpSpPr/>
            <p:nvPr/>
          </p:nvGrpSpPr>
          <p:grpSpPr>
            <a:xfrm>
              <a:off x="5835716" y="3704207"/>
              <a:ext cx="2340997" cy="1376779"/>
              <a:chOff x="6013789" y="4343730"/>
              <a:chExt cx="787453" cy="463114"/>
            </a:xfrm>
          </p:grpSpPr>
          <p:cxnSp>
            <p:nvCxnSpPr>
              <p:cNvPr id="25" name="Łącznik prostoliniowy 24"/>
              <p:cNvCxnSpPr/>
              <p:nvPr/>
            </p:nvCxnSpPr>
            <p:spPr>
              <a:xfrm rot="1440000">
                <a:off x="6015335" y="4750173"/>
                <a:ext cx="29063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oliniowy 30"/>
              <p:cNvCxnSpPr/>
              <p:nvPr/>
            </p:nvCxnSpPr>
            <p:spPr>
              <a:xfrm rot="20160000">
                <a:off x="6013789" y="4402574"/>
                <a:ext cx="29063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oliniowy 33"/>
              <p:cNvCxnSpPr/>
              <p:nvPr/>
            </p:nvCxnSpPr>
            <p:spPr>
              <a:xfrm rot="20160000">
                <a:off x="6507378" y="4748037"/>
                <a:ext cx="29063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oliniowy 39"/>
              <p:cNvCxnSpPr/>
              <p:nvPr/>
            </p:nvCxnSpPr>
            <p:spPr>
              <a:xfrm rot="1440000">
                <a:off x="6510612" y="4405269"/>
                <a:ext cx="29063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Łącznik prostoliniowy 3"/>
              <p:cNvCxnSpPr/>
              <p:nvPr/>
            </p:nvCxnSpPr>
            <p:spPr>
              <a:xfrm flipV="1">
                <a:off x="6783368" y="4463075"/>
                <a:ext cx="3174" cy="2293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Łącznik prostoliniowy 7"/>
              <p:cNvCxnSpPr/>
              <p:nvPr/>
            </p:nvCxnSpPr>
            <p:spPr>
              <a:xfrm flipV="1">
                <a:off x="6029527" y="4461679"/>
                <a:ext cx="0" cy="2293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oliniowy 45"/>
              <p:cNvCxnSpPr/>
              <p:nvPr/>
            </p:nvCxnSpPr>
            <p:spPr>
              <a:xfrm rot="5400000" flipV="1">
                <a:off x="6406551" y="4692149"/>
                <a:ext cx="0" cy="2293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oliniowy 46"/>
              <p:cNvCxnSpPr/>
              <p:nvPr/>
            </p:nvCxnSpPr>
            <p:spPr>
              <a:xfrm rot="5400000" flipV="1">
                <a:off x="6406551" y="4229035"/>
                <a:ext cx="0" cy="2293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Łącznik prostoliniowy 58"/>
            <p:cNvCxnSpPr/>
            <p:nvPr/>
          </p:nvCxnSpPr>
          <p:spPr>
            <a:xfrm flipH="1" flipV="1">
              <a:off x="7279715" y="2389596"/>
              <a:ext cx="850212" cy="2345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Łącznik prostoliniowy 60"/>
            <p:cNvCxnSpPr/>
            <p:nvPr/>
          </p:nvCxnSpPr>
          <p:spPr>
            <a:xfrm flipH="1" flipV="1">
              <a:off x="7284408" y="2222033"/>
              <a:ext cx="845343" cy="18408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Łącznik prostoliniowy 62"/>
            <p:cNvCxnSpPr/>
            <p:nvPr/>
          </p:nvCxnSpPr>
          <p:spPr>
            <a:xfrm flipH="1" flipV="1">
              <a:off x="7088157" y="2134654"/>
              <a:ext cx="256166" cy="15767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Łącznik prostoliniowy 1026"/>
            <p:cNvCxnSpPr/>
            <p:nvPr/>
          </p:nvCxnSpPr>
          <p:spPr>
            <a:xfrm flipV="1">
              <a:off x="6662375" y="2132662"/>
              <a:ext cx="252453" cy="15707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Łącznik prostoliniowy 1028"/>
            <p:cNvCxnSpPr/>
            <p:nvPr/>
          </p:nvCxnSpPr>
          <p:spPr>
            <a:xfrm flipV="1">
              <a:off x="5873065" y="2222032"/>
              <a:ext cx="847859" cy="1830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Łącznik prostoliniowy 1030"/>
            <p:cNvCxnSpPr/>
            <p:nvPr/>
          </p:nvCxnSpPr>
          <p:spPr>
            <a:xfrm flipV="1">
              <a:off x="5873066" y="2389596"/>
              <a:ext cx="845511" cy="2347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Łącznik prostoliniowy 1032"/>
            <p:cNvCxnSpPr/>
            <p:nvPr/>
          </p:nvCxnSpPr>
          <p:spPr>
            <a:xfrm flipV="1">
              <a:off x="6666972" y="2476973"/>
              <a:ext cx="247856" cy="26040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Łącznik prostoliniowy 1035"/>
            <p:cNvCxnSpPr/>
            <p:nvPr/>
          </p:nvCxnSpPr>
          <p:spPr>
            <a:xfrm flipH="1" flipV="1">
              <a:off x="7088157" y="2476973"/>
              <a:ext cx="261901" cy="26040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a 34"/>
            <p:cNvGrpSpPr/>
            <p:nvPr/>
          </p:nvGrpSpPr>
          <p:grpSpPr>
            <a:xfrm>
              <a:off x="6709291" y="2132856"/>
              <a:ext cx="584403" cy="342317"/>
              <a:chOff x="6013789" y="4343730"/>
              <a:chExt cx="790627" cy="463114"/>
            </a:xfrm>
          </p:grpSpPr>
          <p:cxnSp>
            <p:nvCxnSpPr>
              <p:cNvPr id="36" name="Łącznik prostoliniowy 35"/>
              <p:cNvCxnSpPr/>
              <p:nvPr/>
            </p:nvCxnSpPr>
            <p:spPr>
              <a:xfrm rot="1440000">
                <a:off x="6015335" y="4750173"/>
                <a:ext cx="29063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oliniowy 36"/>
              <p:cNvCxnSpPr/>
              <p:nvPr/>
            </p:nvCxnSpPr>
            <p:spPr>
              <a:xfrm rot="20160000">
                <a:off x="6013789" y="4402574"/>
                <a:ext cx="29063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Łącznik prostoliniowy 37"/>
              <p:cNvCxnSpPr/>
              <p:nvPr/>
            </p:nvCxnSpPr>
            <p:spPr>
              <a:xfrm rot="20160000">
                <a:off x="6513786" y="4750173"/>
                <a:ext cx="29063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Łącznik prostoliniowy 38"/>
              <p:cNvCxnSpPr/>
              <p:nvPr/>
            </p:nvCxnSpPr>
            <p:spPr>
              <a:xfrm rot="1440000">
                <a:off x="6510612" y="4405269"/>
                <a:ext cx="29063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oliniowy 40"/>
              <p:cNvCxnSpPr/>
              <p:nvPr/>
            </p:nvCxnSpPr>
            <p:spPr>
              <a:xfrm flipV="1">
                <a:off x="6785504" y="4460939"/>
                <a:ext cx="3174" cy="2293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oliniowy 41"/>
              <p:cNvCxnSpPr/>
              <p:nvPr/>
            </p:nvCxnSpPr>
            <p:spPr>
              <a:xfrm flipV="1">
                <a:off x="6029527" y="4461679"/>
                <a:ext cx="0" cy="2293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oliniowy 42"/>
              <p:cNvCxnSpPr/>
              <p:nvPr/>
            </p:nvCxnSpPr>
            <p:spPr>
              <a:xfrm rot="5400000" flipV="1">
                <a:off x="6406551" y="4692149"/>
                <a:ext cx="0" cy="2293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oliniowy 43"/>
              <p:cNvCxnSpPr/>
              <p:nvPr/>
            </p:nvCxnSpPr>
            <p:spPr>
              <a:xfrm rot="5400000" flipV="1">
                <a:off x="6406551" y="4229035"/>
                <a:ext cx="0" cy="2293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69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2820023" y="2244934"/>
            <a:ext cx="3124912" cy="3735124"/>
            <a:chOff x="2820023" y="2244934"/>
            <a:chExt cx="3124912" cy="3735124"/>
          </a:xfrm>
        </p:grpSpPr>
        <p:grpSp>
          <p:nvGrpSpPr>
            <p:cNvPr id="1071" name="Grupa 1070"/>
            <p:cNvGrpSpPr/>
            <p:nvPr/>
          </p:nvGrpSpPr>
          <p:grpSpPr>
            <a:xfrm>
              <a:off x="2820023" y="2244934"/>
              <a:ext cx="2694876" cy="3384956"/>
              <a:chOff x="2820023" y="2244934"/>
              <a:chExt cx="2694876" cy="3384956"/>
            </a:xfrm>
          </p:grpSpPr>
          <p:cxnSp>
            <p:nvCxnSpPr>
              <p:cNvPr id="7" name="Łącznik prostoliniowy 6"/>
              <p:cNvCxnSpPr/>
              <p:nvPr/>
            </p:nvCxnSpPr>
            <p:spPr>
              <a:xfrm flipV="1">
                <a:off x="2829549" y="2748990"/>
                <a:ext cx="2251300" cy="5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Łącznik prostoliniowy 8"/>
              <p:cNvCxnSpPr/>
              <p:nvPr/>
            </p:nvCxnSpPr>
            <p:spPr>
              <a:xfrm>
                <a:off x="5080849" y="2749570"/>
                <a:ext cx="0" cy="28803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Łącznik prostoliniowy 10"/>
              <p:cNvCxnSpPr/>
              <p:nvPr/>
            </p:nvCxnSpPr>
            <p:spPr>
              <a:xfrm flipH="1">
                <a:off x="2820023" y="5624011"/>
                <a:ext cx="2260826" cy="58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Łącznik prostoliniowy 12"/>
              <p:cNvCxnSpPr/>
              <p:nvPr/>
            </p:nvCxnSpPr>
            <p:spPr>
              <a:xfrm flipV="1">
                <a:off x="2822533" y="2749570"/>
                <a:ext cx="0" cy="28803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oliniowy 15"/>
              <p:cNvCxnSpPr/>
              <p:nvPr/>
            </p:nvCxnSpPr>
            <p:spPr>
              <a:xfrm flipV="1">
                <a:off x="5080849" y="2244934"/>
                <a:ext cx="432048" cy="5040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oliniowy 17"/>
              <p:cNvCxnSpPr/>
              <p:nvPr/>
            </p:nvCxnSpPr>
            <p:spPr>
              <a:xfrm flipV="1">
                <a:off x="2822025" y="2245514"/>
                <a:ext cx="504056" cy="5040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Łącznik prostoliniowy 19"/>
              <p:cNvCxnSpPr/>
              <p:nvPr/>
            </p:nvCxnSpPr>
            <p:spPr>
              <a:xfrm flipH="1">
                <a:off x="3330844" y="2250277"/>
                <a:ext cx="218405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Łącznik prostoliniowy 21"/>
              <p:cNvCxnSpPr/>
              <p:nvPr/>
            </p:nvCxnSpPr>
            <p:spPr>
              <a:xfrm>
                <a:off x="5512897" y="2244934"/>
                <a:ext cx="0" cy="28803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Łącznik prostoliniowy 23"/>
              <p:cNvCxnSpPr/>
              <p:nvPr/>
            </p:nvCxnSpPr>
            <p:spPr>
              <a:xfrm flipV="1">
                <a:off x="5080849" y="5119955"/>
                <a:ext cx="432048" cy="5040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oliniowy 26"/>
              <p:cNvCxnSpPr/>
              <p:nvPr/>
            </p:nvCxnSpPr>
            <p:spPr>
              <a:xfrm>
                <a:off x="3326081" y="2253924"/>
                <a:ext cx="0" cy="288032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oliniowy 28"/>
              <p:cNvCxnSpPr/>
              <p:nvPr/>
            </p:nvCxnSpPr>
            <p:spPr>
              <a:xfrm flipV="1">
                <a:off x="2824786" y="5125564"/>
                <a:ext cx="504056" cy="50405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" name="Łącznik prostoliniowy 1029"/>
              <p:cNvCxnSpPr/>
              <p:nvPr/>
            </p:nvCxnSpPr>
            <p:spPr>
              <a:xfrm flipV="1">
                <a:off x="3324079" y="5119955"/>
                <a:ext cx="2184025" cy="530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3" name="pole tekstowe 1032"/>
            <p:cNvSpPr txBox="1"/>
            <p:nvPr/>
          </p:nvSpPr>
          <p:spPr>
            <a:xfrm flipH="1">
              <a:off x="5518956" y="3679795"/>
              <a:ext cx="4259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smtClean="0"/>
                <a:t>h</a:t>
              </a:r>
              <a:endParaRPr lang="pl-PL" sz="2000" dirty="0"/>
            </a:p>
          </p:txBody>
        </p:sp>
        <p:sp>
          <p:nvSpPr>
            <p:cNvPr id="1034" name="pole tekstowe 1033"/>
            <p:cNvSpPr txBox="1"/>
            <p:nvPr/>
          </p:nvSpPr>
          <p:spPr>
            <a:xfrm>
              <a:off x="5256525" y="5280182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smtClean="0"/>
                <a:t>b</a:t>
              </a:r>
              <a:endParaRPr lang="pl-PL" sz="2000" dirty="0"/>
            </a:p>
          </p:txBody>
        </p:sp>
        <p:sp>
          <p:nvSpPr>
            <p:cNvPr id="1035" name="pole tekstowe 1034"/>
            <p:cNvSpPr txBox="1"/>
            <p:nvPr/>
          </p:nvSpPr>
          <p:spPr>
            <a:xfrm>
              <a:off x="3635896" y="5579948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smtClean="0"/>
                <a:t>a</a:t>
              </a:r>
              <a:endParaRPr lang="pl-PL" sz="2000" dirty="0"/>
            </a:p>
          </p:txBody>
        </p:sp>
      </p:grpSp>
      <p:sp>
        <p:nvSpPr>
          <p:cNvPr id="1036" name="pole tekstowe 1035"/>
          <p:cNvSpPr txBox="1"/>
          <p:nvPr/>
        </p:nvSpPr>
        <p:spPr>
          <a:xfrm>
            <a:off x="1612892" y="599774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/>
              <a:t>podstawa</a:t>
            </a:r>
            <a:endParaRPr lang="pl-PL" sz="2000" i="1" dirty="0"/>
          </a:p>
        </p:txBody>
      </p:sp>
      <p:sp>
        <p:nvSpPr>
          <p:cNvPr id="1046" name="pole tekstowe 1045"/>
          <p:cNvSpPr txBox="1"/>
          <p:nvPr/>
        </p:nvSpPr>
        <p:spPr>
          <a:xfrm>
            <a:off x="6300192" y="154145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/>
              <a:t>wierzchołek</a:t>
            </a:r>
            <a:endParaRPr lang="pl-PL" sz="2000" i="1" dirty="0"/>
          </a:p>
        </p:txBody>
      </p:sp>
      <p:cxnSp>
        <p:nvCxnSpPr>
          <p:cNvPr id="1050" name="Łącznik prosty ze strzałką 1049"/>
          <p:cNvCxnSpPr>
            <a:stCxn id="1046" idx="1"/>
          </p:cNvCxnSpPr>
          <p:nvPr/>
        </p:nvCxnSpPr>
        <p:spPr>
          <a:xfrm flipH="1">
            <a:off x="5508104" y="1741513"/>
            <a:ext cx="792088" cy="5124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1" name="pole tekstowe 1050"/>
          <p:cNvSpPr txBox="1"/>
          <p:nvPr/>
        </p:nvSpPr>
        <p:spPr>
          <a:xfrm>
            <a:off x="6300192" y="281286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/>
              <a:t>ś</a:t>
            </a:r>
            <a:r>
              <a:rPr lang="pl-PL" sz="2000" i="1" dirty="0" smtClean="0"/>
              <a:t>ciana boczna</a:t>
            </a:r>
            <a:endParaRPr lang="pl-PL" sz="2000" i="1" dirty="0"/>
          </a:p>
        </p:txBody>
      </p:sp>
      <p:cxnSp>
        <p:nvCxnSpPr>
          <p:cNvPr id="1053" name="Łącznik prosty ze strzałką 1052"/>
          <p:cNvCxnSpPr>
            <a:stCxn id="1051" idx="1"/>
          </p:cNvCxnSpPr>
          <p:nvPr/>
        </p:nvCxnSpPr>
        <p:spPr>
          <a:xfrm flipH="1">
            <a:off x="5296873" y="3012921"/>
            <a:ext cx="1003319" cy="681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7" name="Łącznik prosty ze strzałką 1056"/>
          <p:cNvCxnSpPr>
            <a:stCxn id="1036" idx="0"/>
          </p:cNvCxnSpPr>
          <p:nvPr/>
        </p:nvCxnSpPr>
        <p:spPr>
          <a:xfrm flipV="1">
            <a:off x="2404980" y="5377592"/>
            <a:ext cx="1374932" cy="6201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8" name="pole tekstowe 1057"/>
          <p:cNvSpPr txBox="1"/>
          <p:nvPr/>
        </p:nvSpPr>
        <p:spPr>
          <a:xfrm>
            <a:off x="0" y="421964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/>
              <a:t>krawędź boczna</a:t>
            </a:r>
            <a:endParaRPr lang="pl-PL" sz="2000" i="1" dirty="0"/>
          </a:p>
        </p:txBody>
      </p:sp>
      <p:cxnSp>
        <p:nvCxnSpPr>
          <p:cNvPr id="1060" name="Łącznik prosty ze strzałką 1059"/>
          <p:cNvCxnSpPr>
            <a:stCxn id="1058" idx="3"/>
          </p:cNvCxnSpPr>
          <p:nvPr/>
        </p:nvCxnSpPr>
        <p:spPr>
          <a:xfrm flipV="1">
            <a:off x="2160240" y="4189730"/>
            <a:ext cx="669309" cy="2299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63" name="pole tekstowe 1062"/>
          <p:cNvSpPr txBox="1"/>
          <p:nvPr/>
        </p:nvSpPr>
        <p:spPr>
          <a:xfrm>
            <a:off x="6901857" y="5429835"/>
            <a:ext cx="2376264" cy="40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/>
              <a:t>k</a:t>
            </a:r>
            <a:r>
              <a:rPr lang="pl-PL" sz="2000" i="1" dirty="0" smtClean="0"/>
              <a:t>rawędź podstawy</a:t>
            </a:r>
            <a:endParaRPr lang="pl-PL" sz="2000" i="1" dirty="0"/>
          </a:p>
        </p:txBody>
      </p:sp>
      <p:cxnSp>
        <p:nvCxnSpPr>
          <p:cNvPr id="1067" name="Łącznik prosty ze strzałką 1066"/>
          <p:cNvCxnSpPr>
            <a:stCxn id="1063" idx="1"/>
          </p:cNvCxnSpPr>
          <p:nvPr/>
        </p:nvCxnSpPr>
        <p:spPr>
          <a:xfrm flipH="1" flipV="1">
            <a:off x="5364088" y="5280182"/>
            <a:ext cx="1537769" cy="3526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Prostokąt 4"/>
          <p:cNvSpPr/>
          <p:nvPr/>
        </p:nvSpPr>
        <p:spPr>
          <a:xfrm>
            <a:off x="2455660" y="188640"/>
            <a:ext cx="44005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Graniastosłupy</a:t>
            </a:r>
            <a:endParaRPr lang="pl-PL" sz="4800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2027935" y="171786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/>
              <a:t>podstawa</a:t>
            </a:r>
            <a:endParaRPr lang="pl-PL" sz="2000" i="1" dirty="0"/>
          </a:p>
        </p:txBody>
      </p:sp>
      <p:cxnSp>
        <p:nvCxnSpPr>
          <p:cNvPr id="4" name="Łącznik prosty ze strzałką 3"/>
          <p:cNvCxnSpPr>
            <a:stCxn id="31" idx="2"/>
          </p:cNvCxnSpPr>
          <p:nvPr/>
        </p:nvCxnSpPr>
        <p:spPr>
          <a:xfrm>
            <a:off x="2820023" y="2117979"/>
            <a:ext cx="815873" cy="379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23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/>
      <p:bldP spid="1046" grpId="0"/>
      <p:bldP spid="1051" grpId="0"/>
      <p:bldP spid="1058" grpId="0"/>
      <p:bldP spid="1063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rupa 1044"/>
          <p:cNvGrpSpPr/>
          <p:nvPr/>
        </p:nvGrpSpPr>
        <p:grpSpPr>
          <a:xfrm>
            <a:off x="-11044" y="-3181"/>
            <a:ext cx="6366641" cy="4255510"/>
            <a:chOff x="-15907" y="16015"/>
            <a:chExt cx="9143892" cy="6111845"/>
          </a:xfrm>
        </p:grpSpPr>
        <p:pic>
          <p:nvPicPr>
            <p:cNvPr id="1026" name="Picture 2" descr="C:\Users\test\Desktop\zdjęcia do preski\DSC_107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907" y="16015"/>
              <a:ext cx="9143892" cy="6111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Łącznik prostoliniowy 4"/>
            <p:cNvCxnSpPr/>
            <p:nvPr/>
          </p:nvCxnSpPr>
          <p:spPr>
            <a:xfrm flipH="1" flipV="1">
              <a:off x="763673" y="5661248"/>
              <a:ext cx="3854935" cy="72008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oliniowy 11"/>
            <p:cNvCxnSpPr/>
            <p:nvPr/>
          </p:nvCxnSpPr>
          <p:spPr>
            <a:xfrm flipH="1">
              <a:off x="4618608" y="2492896"/>
              <a:ext cx="72008" cy="324036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oliniowy 18"/>
            <p:cNvCxnSpPr/>
            <p:nvPr/>
          </p:nvCxnSpPr>
          <p:spPr>
            <a:xfrm flipH="1">
              <a:off x="763674" y="2564904"/>
              <a:ext cx="246026" cy="3096344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oliniowy 22"/>
            <p:cNvCxnSpPr/>
            <p:nvPr/>
          </p:nvCxnSpPr>
          <p:spPr>
            <a:xfrm flipV="1">
              <a:off x="1009700" y="2492896"/>
              <a:ext cx="3680916" cy="720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oliniowy 29"/>
            <p:cNvCxnSpPr/>
            <p:nvPr/>
          </p:nvCxnSpPr>
          <p:spPr>
            <a:xfrm flipH="1">
              <a:off x="1009700" y="483022"/>
              <a:ext cx="1865858" cy="2081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Łącznik prostoliniowy 1026"/>
            <p:cNvCxnSpPr/>
            <p:nvPr/>
          </p:nvCxnSpPr>
          <p:spPr>
            <a:xfrm>
              <a:off x="2875558" y="483022"/>
              <a:ext cx="1815058" cy="200987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Łącznik prostoliniowy 1028"/>
            <p:cNvCxnSpPr/>
            <p:nvPr/>
          </p:nvCxnSpPr>
          <p:spPr>
            <a:xfrm>
              <a:off x="4690616" y="2492896"/>
              <a:ext cx="1344200" cy="14560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Łącznik prostoliniowy 1030"/>
            <p:cNvCxnSpPr/>
            <p:nvPr/>
          </p:nvCxnSpPr>
          <p:spPr>
            <a:xfrm>
              <a:off x="6034816" y="3948945"/>
              <a:ext cx="0" cy="1604291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Łącznik prostoliniowy 1041"/>
            <p:cNvCxnSpPr/>
            <p:nvPr/>
          </p:nvCxnSpPr>
          <p:spPr>
            <a:xfrm flipV="1">
              <a:off x="4618608" y="5553236"/>
              <a:ext cx="1416208" cy="18002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ole tekstowe 1"/>
          <p:cNvSpPr txBox="1"/>
          <p:nvPr/>
        </p:nvSpPr>
        <p:spPr>
          <a:xfrm>
            <a:off x="0" y="4250448"/>
            <a:ext cx="526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Fot. </a:t>
            </a:r>
            <a:r>
              <a:rPr lang="pl-PL" dirty="0" smtClean="0"/>
              <a:t>8. Budynek </a:t>
            </a:r>
            <a:r>
              <a:rPr lang="pl-PL" dirty="0"/>
              <a:t>Uniwersytetu Kazimierza Wielkiego, przy ul. </a:t>
            </a:r>
            <a:r>
              <a:rPr lang="pl-PL" dirty="0" smtClean="0"/>
              <a:t>Chodkiewicza 30</a:t>
            </a:r>
            <a:endParaRPr lang="pl-PL" dirty="0"/>
          </a:p>
        </p:txBody>
      </p:sp>
      <p:grpSp>
        <p:nvGrpSpPr>
          <p:cNvPr id="85" name="Grupa 84"/>
          <p:cNvGrpSpPr/>
          <p:nvPr/>
        </p:nvGrpSpPr>
        <p:grpSpPr>
          <a:xfrm>
            <a:off x="5225900" y="3840358"/>
            <a:ext cx="3691536" cy="2860312"/>
            <a:chOff x="5087981" y="3795766"/>
            <a:chExt cx="3691536" cy="2860312"/>
          </a:xfrm>
        </p:grpSpPr>
        <p:cxnSp>
          <p:nvCxnSpPr>
            <p:cNvPr id="48" name="Łącznik prostoliniowy 47"/>
            <p:cNvCxnSpPr/>
            <p:nvPr/>
          </p:nvCxnSpPr>
          <p:spPr>
            <a:xfrm flipV="1">
              <a:off x="6795830" y="5994689"/>
              <a:ext cx="1983687" cy="6566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Łącznik prostoliniowy 56"/>
            <p:cNvCxnSpPr/>
            <p:nvPr/>
          </p:nvCxnSpPr>
          <p:spPr>
            <a:xfrm>
              <a:off x="5087981" y="5337363"/>
              <a:ext cx="17077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Łącznik prostoliniowy 64"/>
            <p:cNvCxnSpPr/>
            <p:nvPr/>
          </p:nvCxnSpPr>
          <p:spPr>
            <a:xfrm flipH="1">
              <a:off x="5088122" y="4450703"/>
              <a:ext cx="865638" cy="8866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Łącznik prostoliniowy 65"/>
            <p:cNvCxnSpPr/>
            <p:nvPr/>
          </p:nvCxnSpPr>
          <p:spPr>
            <a:xfrm flipH="1" flipV="1">
              <a:off x="5953760" y="4450703"/>
              <a:ext cx="841929" cy="8846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Łącznik prostoliniowy 67"/>
            <p:cNvCxnSpPr/>
            <p:nvPr/>
          </p:nvCxnSpPr>
          <p:spPr>
            <a:xfrm>
              <a:off x="5088122" y="6656078"/>
              <a:ext cx="17077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Łącznik prostoliniowy 68"/>
            <p:cNvCxnSpPr/>
            <p:nvPr/>
          </p:nvCxnSpPr>
          <p:spPr>
            <a:xfrm>
              <a:off x="5088122" y="5337363"/>
              <a:ext cx="0" cy="1318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Łącznik prostoliniowy 70"/>
            <p:cNvCxnSpPr/>
            <p:nvPr/>
          </p:nvCxnSpPr>
          <p:spPr>
            <a:xfrm>
              <a:off x="6795689" y="5337363"/>
              <a:ext cx="0" cy="1318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Łącznik prostoliniowy 78"/>
            <p:cNvCxnSpPr/>
            <p:nvPr/>
          </p:nvCxnSpPr>
          <p:spPr>
            <a:xfrm flipV="1">
              <a:off x="6795059" y="4679586"/>
              <a:ext cx="1984458" cy="657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Łącznik prostoliniowy 79"/>
            <p:cNvCxnSpPr/>
            <p:nvPr/>
          </p:nvCxnSpPr>
          <p:spPr>
            <a:xfrm flipV="1">
              <a:off x="5953760" y="3795766"/>
              <a:ext cx="1983828" cy="654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Łącznik prostoliniowy 82"/>
            <p:cNvCxnSpPr/>
            <p:nvPr/>
          </p:nvCxnSpPr>
          <p:spPr>
            <a:xfrm>
              <a:off x="8779517" y="4675975"/>
              <a:ext cx="0" cy="1318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Łącznik prostoliniowy 86"/>
            <p:cNvCxnSpPr/>
            <p:nvPr/>
          </p:nvCxnSpPr>
          <p:spPr>
            <a:xfrm flipH="1" flipV="1">
              <a:off x="7937588" y="3796076"/>
              <a:ext cx="841929" cy="8846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Łącznik prostoliniowy 90"/>
            <p:cNvCxnSpPr/>
            <p:nvPr/>
          </p:nvCxnSpPr>
          <p:spPr>
            <a:xfrm flipV="1">
              <a:off x="5087981" y="5993086"/>
              <a:ext cx="1983687" cy="656642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Łącznik prostoliniowy 91"/>
            <p:cNvCxnSpPr/>
            <p:nvPr/>
          </p:nvCxnSpPr>
          <p:spPr>
            <a:xfrm>
              <a:off x="7071668" y="5993086"/>
              <a:ext cx="1707708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Łącznik prostoliniowy 92"/>
            <p:cNvCxnSpPr/>
            <p:nvPr/>
          </p:nvCxnSpPr>
          <p:spPr>
            <a:xfrm>
              <a:off x="7071668" y="4675975"/>
              <a:ext cx="0" cy="131871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Łącznik prostoliniowy 93"/>
            <p:cNvCxnSpPr/>
            <p:nvPr/>
          </p:nvCxnSpPr>
          <p:spPr>
            <a:xfrm>
              <a:off x="7071668" y="4680893"/>
              <a:ext cx="1707708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Łącznik prostoliniowy 94"/>
            <p:cNvCxnSpPr/>
            <p:nvPr/>
          </p:nvCxnSpPr>
          <p:spPr>
            <a:xfrm flipV="1">
              <a:off x="5090385" y="4679150"/>
              <a:ext cx="1984458" cy="657777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Łącznik prostoliniowy 95"/>
            <p:cNvCxnSpPr/>
            <p:nvPr/>
          </p:nvCxnSpPr>
          <p:spPr>
            <a:xfrm flipH="1">
              <a:off x="7071668" y="3796076"/>
              <a:ext cx="865638" cy="87989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704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a 23"/>
          <p:cNvGrpSpPr/>
          <p:nvPr/>
        </p:nvGrpSpPr>
        <p:grpSpPr>
          <a:xfrm>
            <a:off x="-1366" y="-5905"/>
            <a:ext cx="7525694" cy="4301811"/>
            <a:chOff x="11113" y="381000"/>
            <a:chExt cx="9120187" cy="6096000"/>
          </a:xfrm>
        </p:grpSpPr>
        <p:pic>
          <p:nvPicPr>
            <p:cNvPr id="2050" name="Picture 2" descr="C:\Users\test\Desktop\zdjęcia do preski\DSC_108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3" y="381000"/>
              <a:ext cx="9120187" cy="60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Łącznik prostoliniowy 6"/>
            <p:cNvCxnSpPr/>
            <p:nvPr/>
          </p:nvCxnSpPr>
          <p:spPr>
            <a:xfrm flipV="1">
              <a:off x="2608734" y="2251472"/>
              <a:ext cx="1793850" cy="75183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oliniowy 10"/>
            <p:cNvCxnSpPr/>
            <p:nvPr/>
          </p:nvCxnSpPr>
          <p:spPr>
            <a:xfrm>
              <a:off x="4402584" y="2251472"/>
              <a:ext cx="1778992" cy="80161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oliniowy 13"/>
            <p:cNvCxnSpPr/>
            <p:nvPr/>
          </p:nvCxnSpPr>
          <p:spPr>
            <a:xfrm flipH="1" flipV="1">
              <a:off x="2608734" y="3003303"/>
              <a:ext cx="3572842" cy="4978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oliniowy 17"/>
            <p:cNvCxnSpPr/>
            <p:nvPr/>
          </p:nvCxnSpPr>
          <p:spPr>
            <a:xfrm flipV="1">
              <a:off x="6031210" y="3053086"/>
              <a:ext cx="144016" cy="20014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oliniowy 20"/>
            <p:cNvCxnSpPr/>
            <p:nvPr/>
          </p:nvCxnSpPr>
          <p:spPr>
            <a:xfrm>
              <a:off x="2608734" y="3003303"/>
              <a:ext cx="147191" cy="20967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3" name="Grupa 2062"/>
          <p:cNvGrpSpPr/>
          <p:nvPr/>
        </p:nvGrpSpPr>
        <p:grpSpPr>
          <a:xfrm>
            <a:off x="4427984" y="4428792"/>
            <a:ext cx="4248472" cy="2275313"/>
            <a:chOff x="4489491" y="3897421"/>
            <a:chExt cx="4520290" cy="2420888"/>
          </a:xfrm>
        </p:grpSpPr>
        <p:grpSp>
          <p:nvGrpSpPr>
            <p:cNvPr id="2048" name="Grupa 2047"/>
            <p:cNvGrpSpPr/>
            <p:nvPr/>
          </p:nvGrpSpPr>
          <p:grpSpPr>
            <a:xfrm>
              <a:off x="4489491" y="3897421"/>
              <a:ext cx="4516623" cy="1118189"/>
              <a:chOff x="137087" y="6162582"/>
              <a:chExt cx="2046992" cy="506778"/>
            </a:xfrm>
          </p:grpSpPr>
          <p:cxnSp>
            <p:nvCxnSpPr>
              <p:cNvPr id="4" name="Łącznik prostoliniowy 3"/>
              <p:cNvCxnSpPr/>
              <p:nvPr/>
            </p:nvCxnSpPr>
            <p:spPr>
              <a:xfrm>
                <a:off x="137088" y="6669360"/>
                <a:ext cx="204532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Łącznik prostoliniowy 5"/>
              <p:cNvCxnSpPr/>
              <p:nvPr/>
            </p:nvCxnSpPr>
            <p:spPr>
              <a:xfrm flipH="1" flipV="1">
                <a:off x="1161415" y="6162582"/>
                <a:ext cx="1022664" cy="5067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oliniowy 24"/>
              <p:cNvCxnSpPr/>
              <p:nvPr/>
            </p:nvCxnSpPr>
            <p:spPr>
              <a:xfrm flipH="1">
                <a:off x="137087" y="6162582"/>
                <a:ext cx="1022665" cy="5067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Łącznik prostoliniowy 32"/>
            <p:cNvCxnSpPr/>
            <p:nvPr/>
          </p:nvCxnSpPr>
          <p:spPr>
            <a:xfrm>
              <a:off x="4493160" y="6307802"/>
              <a:ext cx="45129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oliniowy 33"/>
            <p:cNvCxnSpPr/>
            <p:nvPr/>
          </p:nvCxnSpPr>
          <p:spPr>
            <a:xfrm flipH="1" flipV="1">
              <a:off x="6753305" y="5189612"/>
              <a:ext cx="2256476" cy="111818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oliniowy 34"/>
            <p:cNvCxnSpPr/>
            <p:nvPr/>
          </p:nvCxnSpPr>
          <p:spPr>
            <a:xfrm flipH="1">
              <a:off x="4493158" y="5189612"/>
              <a:ext cx="2256478" cy="111818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3" name="Łącznik prostoliniowy 2052"/>
            <p:cNvCxnSpPr/>
            <p:nvPr/>
          </p:nvCxnSpPr>
          <p:spPr>
            <a:xfrm flipV="1">
              <a:off x="9002447" y="5006224"/>
              <a:ext cx="0" cy="13015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5" name="Łącznik prostoliniowy 2054"/>
            <p:cNvCxnSpPr/>
            <p:nvPr/>
          </p:nvCxnSpPr>
          <p:spPr>
            <a:xfrm flipV="1">
              <a:off x="4499998" y="5002021"/>
              <a:ext cx="0" cy="13162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0" name="Łącznik prostoliniowy 2059"/>
            <p:cNvCxnSpPr/>
            <p:nvPr/>
          </p:nvCxnSpPr>
          <p:spPr>
            <a:xfrm>
              <a:off x="6753305" y="3902675"/>
              <a:ext cx="0" cy="127969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6" name="pole tekstowe 2065"/>
          <p:cNvSpPr txBox="1"/>
          <p:nvPr/>
        </p:nvSpPr>
        <p:spPr>
          <a:xfrm>
            <a:off x="0" y="4295907"/>
            <a:ext cx="471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Fot. </a:t>
            </a:r>
            <a:r>
              <a:rPr lang="pl-PL" dirty="0" smtClean="0"/>
              <a:t>9. Bazylika </a:t>
            </a:r>
            <a:r>
              <a:rPr lang="pl-PL" dirty="0"/>
              <a:t>Św. Wincentego a Paulo, przy ul. Aleja Ossolińskich 2</a:t>
            </a:r>
          </a:p>
        </p:txBody>
      </p:sp>
    </p:spTree>
    <p:extLst>
      <p:ext uri="{BB962C8B-B14F-4D97-AF65-F5344CB8AC3E}">
        <p14:creationId xmlns:p14="http://schemas.microsoft.com/office/powerpoint/2010/main" val="423406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0" name="Grupa 3099"/>
          <p:cNvGrpSpPr/>
          <p:nvPr/>
        </p:nvGrpSpPr>
        <p:grpSpPr>
          <a:xfrm>
            <a:off x="0" y="2185929"/>
            <a:ext cx="5991951" cy="4005064"/>
            <a:chOff x="0" y="1361728"/>
            <a:chExt cx="8222938" cy="5496272"/>
          </a:xfrm>
        </p:grpSpPr>
        <p:pic>
          <p:nvPicPr>
            <p:cNvPr id="3074" name="Picture 2" descr="C:\Users\test\Desktop\zdjęcia do preski\DSC_108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61728"/>
              <a:ext cx="8222938" cy="5496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Prostokąt 4"/>
            <p:cNvSpPr/>
            <p:nvPr/>
          </p:nvSpPr>
          <p:spPr>
            <a:xfrm>
              <a:off x="3431595" y="1940387"/>
              <a:ext cx="1080120" cy="121230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3099" name="Grupa 3098"/>
          <p:cNvGrpSpPr/>
          <p:nvPr/>
        </p:nvGrpSpPr>
        <p:grpSpPr>
          <a:xfrm>
            <a:off x="2894095" y="13205"/>
            <a:ext cx="5430643" cy="4345452"/>
            <a:chOff x="4432634" y="557180"/>
            <a:chExt cx="3543231" cy="2835188"/>
          </a:xfrm>
        </p:grpSpPr>
        <p:pic>
          <p:nvPicPr>
            <p:cNvPr id="9" name="Picture 3" descr="C:\Users\test\Desktop\zdjęcia do preski\DSC_1097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0" t="2369" r="11665"/>
            <a:stretch/>
          </p:blipFill>
          <p:spPr bwMode="auto">
            <a:xfrm>
              <a:off x="4432634" y="557180"/>
              <a:ext cx="3543231" cy="283518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Łącznik prostoliniowy 6"/>
            <p:cNvCxnSpPr/>
            <p:nvPr/>
          </p:nvCxnSpPr>
          <p:spPr>
            <a:xfrm flipV="1">
              <a:off x="6554309" y="2276864"/>
              <a:ext cx="0" cy="7200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oliniowy 10"/>
            <p:cNvCxnSpPr/>
            <p:nvPr/>
          </p:nvCxnSpPr>
          <p:spPr>
            <a:xfrm>
              <a:off x="6290666" y="2190570"/>
              <a:ext cx="0" cy="7486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oliniowy 21"/>
            <p:cNvCxnSpPr/>
            <p:nvPr/>
          </p:nvCxnSpPr>
          <p:spPr>
            <a:xfrm>
              <a:off x="5949674" y="2204856"/>
              <a:ext cx="0" cy="748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oliniowy 30"/>
            <p:cNvCxnSpPr/>
            <p:nvPr/>
          </p:nvCxnSpPr>
          <p:spPr>
            <a:xfrm>
              <a:off x="6290666" y="2190570"/>
              <a:ext cx="263644" cy="862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8" name="Łącznik prostoliniowy 3077"/>
            <p:cNvCxnSpPr/>
            <p:nvPr/>
          </p:nvCxnSpPr>
          <p:spPr>
            <a:xfrm flipH="1">
              <a:off x="5949674" y="2190570"/>
              <a:ext cx="340992" cy="142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0" name="Łącznik prostoliniowy 3079"/>
            <p:cNvCxnSpPr/>
            <p:nvPr/>
          </p:nvCxnSpPr>
          <p:spPr>
            <a:xfrm>
              <a:off x="6290666" y="2939219"/>
              <a:ext cx="263644" cy="5772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2" name="Łącznik prostoliniowy 3081"/>
            <p:cNvCxnSpPr/>
            <p:nvPr/>
          </p:nvCxnSpPr>
          <p:spPr>
            <a:xfrm flipH="1">
              <a:off x="5949674" y="2939219"/>
              <a:ext cx="340992" cy="144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4" name="Łącznik prostoliniowy 3083"/>
            <p:cNvCxnSpPr/>
            <p:nvPr/>
          </p:nvCxnSpPr>
          <p:spPr>
            <a:xfrm>
              <a:off x="5755656" y="2348871"/>
              <a:ext cx="0" cy="6599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7" name="Łącznik prostoliniowy 3086"/>
            <p:cNvCxnSpPr/>
            <p:nvPr/>
          </p:nvCxnSpPr>
          <p:spPr>
            <a:xfrm flipH="1">
              <a:off x="5755658" y="2204856"/>
              <a:ext cx="194017" cy="1440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0" name="Łącznik prostoliniowy 3089"/>
            <p:cNvCxnSpPr/>
            <p:nvPr/>
          </p:nvCxnSpPr>
          <p:spPr>
            <a:xfrm flipV="1">
              <a:off x="6607274" y="2420879"/>
              <a:ext cx="2381" cy="5903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2" name="Łącznik prostoliniowy 3091"/>
            <p:cNvCxnSpPr/>
            <p:nvPr/>
          </p:nvCxnSpPr>
          <p:spPr>
            <a:xfrm>
              <a:off x="6556694" y="2994560"/>
              <a:ext cx="52960" cy="142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4" name="Łącznik prostoliniowy 3093"/>
            <p:cNvCxnSpPr/>
            <p:nvPr/>
          </p:nvCxnSpPr>
          <p:spPr>
            <a:xfrm>
              <a:off x="6554313" y="2276863"/>
              <a:ext cx="55341" cy="1440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8" name="Łącznik prostoliniowy 3097"/>
            <p:cNvCxnSpPr/>
            <p:nvPr/>
          </p:nvCxnSpPr>
          <p:spPr>
            <a:xfrm flipH="1">
              <a:off x="5755659" y="2953660"/>
              <a:ext cx="194017" cy="575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a 19"/>
          <p:cNvGrpSpPr/>
          <p:nvPr/>
        </p:nvGrpSpPr>
        <p:grpSpPr>
          <a:xfrm>
            <a:off x="6516216" y="4207446"/>
            <a:ext cx="2218149" cy="2443658"/>
            <a:chOff x="6516216" y="3207932"/>
            <a:chExt cx="979906" cy="1079528"/>
          </a:xfrm>
        </p:grpSpPr>
        <p:grpSp>
          <p:nvGrpSpPr>
            <p:cNvPr id="21" name="Grupa 20"/>
            <p:cNvGrpSpPr/>
            <p:nvPr/>
          </p:nvGrpSpPr>
          <p:grpSpPr>
            <a:xfrm>
              <a:off x="7226770" y="3208857"/>
              <a:ext cx="269352" cy="1078602"/>
              <a:chOff x="7965453" y="3208857"/>
              <a:chExt cx="269352" cy="1078602"/>
            </a:xfrm>
          </p:grpSpPr>
          <p:cxnSp>
            <p:nvCxnSpPr>
              <p:cNvPr id="37" name="Łącznik prostoliniowy 36"/>
              <p:cNvCxnSpPr/>
              <p:nvPr/>
            </p:nvCxnSpPr>
            <p:spPr>
              <a:xfrm flipV="1">
                <a:off x="7977097" y="3635337"/>
                <a:ext cx="0" cy="6521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Łącznik prostoliniowy 37"/>
              <p:cNvCxnSpPr/>
              <p:nvPr/>
            </p:nvCxnSpPr>
            <p:spPr>
              <a:xfrm rot="20160000">
                <a:off x="7965453" y="4229908"/>
                <a:ext cx="2693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Łącznik prostoliniowy 38"/>
              <p:cNvCxnSpPr/>
              <p:nvPr/>
            </p:nvCxnSpPr>
            <p:spPr>
              <a:xfrm flipV="1">
                <a:off x="8220935" y="3517442"/>
                <a:ext cx="0" cy="6521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oliniowy 39"/>
              <p:cNvCxnSpPr/>
              <p:nvPr/>
            </p:nvCxnSpPr>
            <p:spPr>
              <a:xfrm rot="20160000">
                <a:off x="7965454" y="3577467"/>
                <a:ext cx="2693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oliniowy 40"/>
              <p:cNvCxnSpPr/>
              <p:nvPr/>
            </p:nvCxnSpPr>
            <p:spPr>
              <a:xfrm flipV="1">
                <a:off x="8220935" y="3325610"/>
                <a:ext cx="0" cy="1892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oliniowy 41"/>
              <p:cNvCxnSpPr/>
              <p:nvPr/>
            </p:nvCxnSpPr>
            <p:spPr>
              <a:xfrm rot="1440000">
                <a:off x="7965454" y="3267235"/>
                <a:ext cx="2693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oliniowy 42"/>
              <p:cNvCxnSpPr/>
              <p:nvPr/>
            </p:nvCxnSpPr>
            <p:spPr>
              <a:xfrm flipV="1">
                <a:off x="7979323" y="3208857"/>
                <a:ext cx="0" cy="65212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oliniowy 43"/>
              <p:cNvCxnSpPr/>
              <p:nvPr/>
            </p:nvCxnSpPr>
            <p:spPr>
              <a:xfrm rot="1440000">
                <a:off x="7965454" y="3916142"/>
                <a:ext cx="26935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a 22"/>
            <p:cNvGrpSpPr/>
            <p:nvPr/>
          </p:nvGrpSpPr>
          <p:grpSpPr>
            <a:xfrm>
              <a:off x="6516216" y="3207932"/>
              <a:ext cx="720080" cy="1079528"/>
              <a:chOff x="6516216" y="3207932"/>
              <a:chExt cx="720080" cy="1079528"/>
            </a:xfrm>
          </p:grpSpPr>
          <p:cxnSp>
            <p:nvCxnSpPr>
              <p:cNvPr id="27" name="Łącznik prostoliniowy 26"/>
              <p:cNvCxnSpPr/>
              <p:nvPr/>
            </p:nvCxnSpPr>
            <p:spPr>
              <a:xfrm>
                <a:off x="6773924" y="3635337"/>
                <a:ext cx="0" cy="6521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oliniowy 27"/>
              <p:cNvCxnSpPr/>
              <p:nvPr/>
            </p:nvCxnSpPr>
            <p:spPr>
              <a:xfrm>
                <a:off x="6769470" y="3629191"/>
                <a:ext cx="46682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oliniowy 28"/>
              <p:cNvCxnSpPr/>
              <p:nvPr/>
            </p:nvCxnSpPr>
            <p:spPr>
              <a:xfrm rot="1440000">
                <a:off x="6516216" y="4229222"/>
                <a:ext cx="2693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oliniowy 29"/>
              <p:cNvCxnSpPr/>
              <p:nvPr/>
            </p:nvCxnSpPr>
            <p:spPr>
              <a:xfrm>
                <a:off x="6530085" y="3517284"/>
                <a:ext cx="0" cy="6521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oliniowy 31"/>
              <p:cNvCxnSpPr/>
              <p:nvPr/>
            </p:nvCxnSpPr>
            <p:spPr>
              <a:xfrm rot="1440000">
                <a:off x="6516216" y="3578134"/>
                <a:ext cx="2693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oliniowy 32"/>
              <p:cNvCxnSpPr/>
              <p:nvPr/>
            </p:nvCxnSpPr>
            <p:spPr>
              <a:xfrm flipV="1">
                <a:off x="6530085" y="3328083"/>
                <a:ext cx="0" cy="1892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oliniowy 33"/>
              <p:cNvCxnSpPr/>
              <p:nvPr/>
            </p:nvCxnSpPr>
            <p:spPr>
              <a:xfrm rot="20160000">
                <a:off x="6516216" y="3269707"/>
                <a:ext cx="2693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oliniowy 34"/>
              <p:cNvCxnSpPr/>
              <p:nvPr/>
            </p:nvCxnSpPr>
            <p:spPr>
              <a:xfrm rot="20160000">
                <a:off x="6520668" y="3912958"/>
                <a:ext cx="26935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oliniowy 35"/>
              <p:cNvCxnSpPr/>
              <p:nvPr/>
            </p:nvCxnSpPr>
            <p:spPr>
              <a:xfrm>
                <a:off x="6778840" y="3207932"/>
                <a:ext cx="0" cy="65212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Łącznik prostoliniowy 23"/>
            <p:cNvCxnSpPr/>
            <p:nvPr/>
          </p:nvCxnSpPr>
          <p:spPr>
            <a:xfrm>
              <a:off x="6778996" y="3214929"/>
              <a:ext cx="46682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oliniowy 24"/>
            <p:cNvCxnSpPr/>
            <p:nvPr/>
          </p:nvCxnSpPr>
          <p:spPr>
            <a:xfrm>
              <a:off x="6775670" y="4283570"/>
              <a:ext cx="46682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oliniowy 25"/>
            <p:cNvCxnSpPr/>
            <p:nvPr/>
          </p:nvCxnSpPr>
          <p:spPr>
            <a:xfrm>
              <a:off x="6774233" y="3856285"/>
              <a:ext cx="46682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pole tekstowe 44"/>
          <p:cNvSpPr txBox="1"/>
          <p:nvPr/>
        </p:nvSpPr>
        <p:spPr>
          <a:xfrm>
            <a:off x="-8337" y="6190993"/>
            <a:ext cx="443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Fot. </a:t>
            </a:r>
            <a:r>
              <a:rPr lang="pl-PL" dirty="0" smtClean="0"/>
              <a:t>10. Bazylika </a:t>
            </a:r>
            <a:r>
              <a:rPr lang="pl-PL" dirty="0"/>
              <a:t>Św. Wincentego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 </a:t>
            </a:r>
            <a:r>
              <a:rPr lang="pl-PL" dirty="0"/>
              <a:t>Paulo, przy ul. Aleja Ossolińskich 2</a:t>
            </a:r>
          </a:p>
        </p:txBody>
      </p:sp>
    </p:spTree>
    <p:extLst>
      <p:ext uri="{BB962C8B-B14F-4D97-AF65-F5344CB8AC3E}">
        <p14:creationId xmlns:p14="http://schemas.microsoft.com/office/powerpoint/2010/main" val="269380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1" name="Grupa 4170"/>
          <p:cNvGrpSpPr/>
          <p:nvPr/>
        </p:nvGrpSpPr>
        <p:grpSpPr>
          <a:xfrm>
            <a:off x="-14163" y="-13888"/>
            <a:ext cx="4572000" cy="6882522"/>
            <a:chOff x="-1116" y="744"/>
            <a:chExt cx="4572000" cy="6927273"/>
          </a:xfrm>
        </p:grpSpPr>
        <p:grpSp>
          <p:nvGrpSpPr>
            <p:cNvPr id="144" name="Grupa 143"/>
            <p:cNvGrpSpPr/>
            <p:nvPr/>
          </p:nvGrpSpPr>
          <p:grpSpPr>
            <a:xfrm>
              <a:off x="-1116" y="744"/>
              <a:ext cx="4572000" cy="6927273"/>
              <a:chOff x="-1116" y="744"/>
              <a:chExt cx="4572000" cy="6927273"/>
            </a:xfrm>
          </p:grpSpPr>
          <p:pic>
            <p:nvPicPr>
              <p:cNvPr id="4098" name="Picture 2" descr="C:\Users\test\Desktop\zdjęcia do preski\DSC_1103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692" r="26193"/>
              <a:stretch/>
            </p:blipFill>
            <p:spPr bwMode="auto">
              <a:xfrm>
                <a:off x="-1116" y="744"/>
                <a:ext cx="4572000" cy="6927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7" name="Grupa 66"/>
              <p:cNvGrpSpPr/>
              <p:nvPr/>
            </p:nvGrpSpPr>
            <p:grpSpPr>
              <a:xfrm>
                <a:off x="1207711" y="1013455"/>
                <a:ext cx="373119" cy="327021"/>
                <a:chOff x="5076904" y="2461627"/>
                <a:chExt cx="1150221" cy="1008112"/>
              </a:xfrm>
            </p:grpSpPr>
            <p:cxnSp>
              <p:nvCxnSpPr>
                <p:cNvPr id="68" name="Łącznik prostoliniowy 67"/>
                <p:cNvCxnSpPr/>
                <p:nvPr/>
              </p:nvCxnSpPr>
              <p:spPr>
                <a:xfrm flipV="1">
                  <a:off x="6070240" y="2603515"/>
                  <a:ext cx="50306" cy="80691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Łącznik prostoliniowy 68"/>
                <p:cNvCxnSpPr/>
                <p:nvPr/>
              </p:nvCxnSpPr>
              <p:spPr>
                <a:xfrm>
                  <a:off x="5741865" y="2461627"/>
                  <a:ext cx="0" cy="86409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Łącznik prostoliniowy 69"/>
                <p:cNvCxnSpPr/>
                <p:nvPr/>
              </p:nvCxnSpPr>
              <p:spPr>
                <a:xfrm flipH="1">
                  <a:off x="5303552" y="2516678"/>
                  <a:ext cx="2" cy="83444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Łącznik prostoliniowy 70"/>
                <p:cNvCxnSpPr/>
                <p:nvPr/>
              </p:nvCxnSpPr>
              <p:spPr>
                <a:xfrm>
                  <a:off x="5741865" y="2461627"/>
                  <a:ext cx="378681" cy="14188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Łącznik prostoliniowy 71"/>
                <p:cNvCxnSpPr/>
                <p:nvPr/>
              </p:nvCxnSpPr>
              <p:spPr>
                <a:xfrm flipH="1">
                  <a:off x="5278152" y="2461627"/>
                  <a:ext cx="463713" cy="5505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Łącznik prostoliniowy 72"/>
                <p:cNvCxnSpPr/>
                <p:nvPr/>
              </p:nvCxnSpPr>
              <p:spPr>
                <a:xfrm>
                  <a:off x="5741865" y="3325723"/>
                  <a:ext cx="328375" cy="8470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Łącznik prostoliniowy 73"/>
                <p:cNvCxnSpPr/>
                <p:nvPr/>
              </p:nvCxnSpPr>
              <p:spPr>
                <a:xfrm flipH="1">
                  <a:off x="5303554" y="3322079"/>
                  <a:ext cx="438311" cy="2904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Łącznik prostoliniowy 74"/>
                <p:cNvCxnSpPr/>
                <p:nvPr/>
              </p:nvCxnSpPr>
              <p:spPr>
                <a:xfrm>
                  <a:off x="5083560" y="2690351"/>
                  <a:ext cx="0" cy="7793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Łącznik prostoliniowy 75"/>
                <p:cNvCxnSpPr/>
                <p:nvPr/>
              </p:nvCxnSpPr>
              <p:spPr>
                <a:xfrm flipH="1">
                  <a:off x="5076904" y="2516678"/>
                  <a:ext cx="201248" cy="17367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Łącznik prostoliniowy 76"/>
                <p:cNvCxnSpPr/>
                <p:nvPr/>
              </p:nvCxnSpPr>
              <p:spPr>
                <a:xfrm flipV="1">
                  <a:off x="6186535" y="2821669"/>
                  <a:ext cx="40590" cy="64807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Łącznik prostoliniowy 77"/>
                <p:cNvCxnSpPr/>
                <p:nvPr/>
              </p:nvCxnSpPr>
              <p:spPr>
                <a:xfrm>
                  <a:off x="6070240" y="3410431"/>
                  <a:ext cx="116295" cy="5930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Łącznik prostoliniowy 78"/>
                <p:cNvCxnSpPr/>
                <p:nvPr/>
              </p:nvCxnSpPr>
              <p:spPr>
                <a:xfrm>
                  <a:off x="6120546" y="2603515"/>
                  <a:ext cx="106579" cy="21815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Łącznik prostoliniowy 79"/>
                <p:cNvCxnSpPr/>
                <p:nvPr/>
              </p:nvCxnSpPr>
              <p:spPr>
                <a:xfrm flipH="1">
                  <a:off x="5083560" y="3351123"/>
                  <a:ext cx="242651" cy="11861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upa 128"/>
              <p:cNvGrpSpPr/>
              <p:nvPr/>
            </p:nvGrpSpPr>
            <p:grpSpPr>
              <a:xfrm>
                <a:off x="943196" y="1849753"/>
                <a:ext cx="812466" cy="623723"/>
                <a:chOff x="4985706" y="2461627"/>
                <a:chExt cx="1306540" cy="1003018"/>
              </a:xfrm>
            </p:grpSpPr>
            <p:cxnSp>
              <p:nvCxnSpPr>
                <p:cNvPr id="130" name="Łącznik prostoliniowy 129"/>
                <p:cNvCxnSpPr/>
                <p:nvPr/>
              </p:nvCxnSpPr>
              <p:spPr>
                <a:xfrm flipV="1">
                  <a:off x="6171095" y="2603514"/>
                  <a:ext cx="15440" cy="80691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Łącznik prostoliniowy 130"/>
                <p:cNvCxnSpPr/>
                <p:nvPr/>
              </p:nvCxnSpPr>
              <p:spPr>
                <a:xfrm flipH="1">
                  <a:off x="5717336" y="2461627"/>
                  <a:ext cx="24530" cy="86627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Łącznik prostoliniowy 131"/>
                <p:cNvCxnSpPr/>
                <p:nvPr/>
              </p:nvCxnSpPr>
              <p:spPr>
                <a:xfrm flipH="1">
                  <a:off x="5229780" y="2516678"/>
                  <a:ext cx="25471" cy="85139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Łącznik prostoliniowy 132"/>
                <p:cNvCxnSpPr/>
                <p:nvPr/>
              </p:nvCxnSpPr>
              <p:spPr>
                <a:xfrm>
                  <a:off x="5741865" y="2461627"/>
                  <a:ext cx="444670" cy="1418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Łącznik prostoliniowy 133"/>
                <p:cNvCxnSpPr/>
                <p:nvPr/>
              </p:nvCxnSpPr>
              <p:spPr>
                <a:xfrm flipH="1">
                  <a:off x="5255251" y="2461627"/>
                  <a:ext cx="486615" cy="5505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Łącznik prostoliniowy 134"/>
                <p:cNvCxnSpPr/>
                <p:nvPr/>
              </p:nvCxnSpPr>
              <p:spPr>
                <a:xfrm>
                  <a:off x="5717336" y="3327905"/>
                  <a:ext cx="453759" cy="7743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Łącznik prostoliniowy 135"/>
                <p:cNvCxnSpPr/>
                <p:nvPr/>
              </p:nvCxnSpPr>
              <p:spPr>
                <a:xfrm flipH="1">
                  <a:off x="5229780" y="3327905"/>
                  <a:ext cx="499821" cy="3507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Łącznik prostoliniowy 136"/>
                <p:cNvCxnSpPr/>
                <p:nvPr/>
              </p:nvCxnSpPr>
              <p:spPr>
                <a:xfrm flipH="1">
                  <a:off x="4985706" y="2699356"/>
                  <a:ext cx="38508" cy="75046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Łącznik prostoliniowy 137"/>
                <p:cNvCxnSpPr/>
                <p:nvPr/>
              </p:nvCxnSpPr>
              <p:spPr>
                <a:xfrm flipH="1">
                  <a:off x="5024214" y="2516678"/>
                  <a:ext cx="231037" cy="18267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Łącznik prostoliniowy 138"/>
                <p:cNvCxnSpPr/>
                <p:nvPr/>
              </p:nvCxnSpPr>
              <p:spPr>
                <a:xfrm flipV="1">
                  <a:off x="6292246" y="2795198"/>
                  <a:ext cx="0" cy="66944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Łącznik prostoliniowy 139"/>
                <p:cNvCxnSpPr/>
                <p:nvPr/>
              </p:nvCxnSpPr>
              <p:spPr>
                <a:xfrm>
                  <a:off x="6171095" y="3405337"/>
                  <a:ext cx="121151" cy="444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Łącznik prostoliniowy 140"/>
                <p:cNvCxnSpPr/>
                <p:nvPr/>
              </p:nvCxnSpPr>
              <p:spPr>
                <a:xfrm>
                  <a:off x="6186535" y="2603515"/>
                  <a:ext cx="105711" cy="19168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Łącznik prostoliniowy 141"/>
                <p:cNvCxnSpPr/>
                <p:nvPr/>
              </p:nvCxnSpPr>
              <p:spPr>
                <a:xfrm flipH="1">
                  <a:off x="4985706" y="3360147"/>
                  <a:ext cx="244075" cy="8967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6" name="Łącznik prostoliniowy 145"/>
            <p:cNvCxnSpPr/>
            <p:nvPr/>
          </p:nvCxnSpPr>
          <p:spPr>
            <a:xfrm flipV="1">
              <a:off x="834727" y="2646436"/>
              <a:ext cx="799231" cy="4819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Łącznik prostoliniowy 150"/>
            <p:cNvCxnSpPr/>
            <p:nvPr/>
          </p:nvCxnSpPr>
          <p:spPr>
            <a:xfrm flipH="1" flipV="1">
              <a:off x="1633958" y="2646436"/>
              <a:ext cx="158302" cy="20173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Łącznik prostoliniowy 157"/>
            <p:cNvCxnSpPr/>
            <p:nvPr/>
          </p:nvCxnSpPr>
          <p:spPr>
            <a:xfrm flipV="1">
              <a:off x="653047" y="2694634"/>
              <a:ext cx="181680" cy="359493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4" name="Łącznik prostoliniowy 4163"/>
            <p:cNvCxnSpPr/>
            <p:nvPr/>
          </p:nvCxnSpPr>
          <p:spPr>
            <a:xfrm>
              <a:off x="653047" y="6289568"/>
              <a:ext cx="929685" cy="987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6" name="Łącznik prostoliniowy 4165"/>
            <p:cNvCxnSpPr/>
            <p:nvPr/>
          </p:nvCxnSpPr>
          <p:spPr>
            <a:xfrm flipH="1">
              <a:off x="1582732" y="2646436"/>
              <a:ext cx="51228" cy="365300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upa 142"/>
          <p:cNvGrpSpPr/>
          <p:nvPr/>
        </p:nvGrpSpPr>
        <p:grpSpPr>
          <a:xfrm>
            <a:off x="2795793" y="-13888"/>
            <a:ext cx="2819869" cy="4560600"/>
            <a:chOff x="4570884" y="416545"/>
            <a:chExt cx="3849426" cy="5811068"/>
          </a:xfrm>
        </p:grpSpPr>
        <p:pic>
          <p:nvPicPr>
            <p:cNvPr id="4099" name="Picture 3" descr="C:\Users\test\Desktop\zdjęcia do preski\DSC_110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9" r="10251" b="14910"/>
            <a:stretch/>
          </p:blipFill>
          <p:spPr bwMode="auto">
            <a:xfrm>
              <a:off x="4570884" y="416545"/>
              <a:ext cx="3849426" cy="58110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upa 1"/>
            <p:cNvGrpSpPr/>
            <p:nvPr/>
          </p:nvGrpSpPr>
          <p:grpSpPr>
            <a:xfrm>
              <a:off x="5364089" y="3957355"/>
              <a:ext cx="2443215" cy="1875634"/>
              <a:chOff x="4985706" y="2461627"/>
              <a:chExt cx="1306540" cy="1003018"/>
            </a:xfrm>
          </p:grpSpPr>
          <p:cxnSp>
            <p:nvCxnSpPr>
              <p:cNvPr id="6" name="Łącznik prostoliniowy 5"/>
              <p:cNvCxnSpPr/>
              <p:nvPr/>
            </p:nvCxnSpPr>
            <p:spPr>
              <a:xfrm flipV="1">
                <a:off x="6171095" y="2603514"/>
                <a:ext cx="15440" cy="80691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Łącznik prostoliniowy 6"/>
              <p:cNvCxnSpPr/>
              <p:nvPr/>
            </p:nvCxnSpPr>
            <p:spPr>
              <a:xfrm flipH="1">
                <a:off x="5717336" y="2461627"/>
                <a:ext cx="24530" cy="86627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Łącznik prostoliniowy 7"/>
              <p:cNvCxnSpPr/>
              <p:nvPr/>
            </p:nvCxnSpPr>
            <p:spPr>
              <a:xfrm flipH="1">
                <a:off x="5229780" y="2516678"/>
                <a:ext cx="25471" cy="85139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Łącznik prostoliniowy 8"/>
              <p:cNvCxnSpPr/>
              <p:nvPr/>
            </p:nvCxnSpPr>
            <p:spPr>
              <a:xfrm>
                <a:off x="5741865" y="2461627"/>
                <a:ext cx="444670" cy="1418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Łącznik prostoliniowy 9"/>
              <p:cNvCxnSpPr/>
              <p:nvPr/>
            </p:nvCxnSpPr>
            <p:spPr>
              <a:xfrm flipH="1">
                <a:off x="5255251" y="2461627"/>
                <a:ext cx="486615" cy="5505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Łącznik prostoliniowy 10"/>
              <p:cNvCxnSpPr/>
              <p:nvPr/>
            </p:nvCxnSpPr>
            <p:spPr>
              <a:xfrm>
                <a:off x="5717336" y="3327905"/>
                <a:ext cx="453759" cy="774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oliniowy 11"/>
              <p:cNvCxnSpPr/>
              <p:nvPr/>
            </p:nvCxnSpPr>
            <p:spPr>
              <a:xfrm flipH="1">
                <a:off x="5229780" y="3327905"/>
                <a:ext cx="499821" cy="3507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Łącznik prostoliniowy 12"/>
              <p:cNvCxnSpPr/>
              <p:nvPr/>
            </p:nvCxnSpPr>
            <p:spPr>
              <a:xfrm flipH="1">
                <a:off x="4985706" y="2699356"/>
                <a:ext cx="38508" cy="75046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oliniowy 13"/>
              <p:cNvCxnSpPr/>
              <p:nvPr/>
            </p:nvCxnSpPr>
            <p:spPr>
              <a:xfrm flipH="1">
                <a:off x="5024214" y="2516678"/>
                <a:ext cx="231037" cy="18267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oliniowy 14"/>
              <p:cNvCxnSpPr/>
              <p:nvPr/>
            </p:nvCxnSpPr>
            <p:spPr>
              <a:xfrm flipV="1">
                <a:off x="6292246" y="2795198"/>
                <a:ext cx="0" cy="66944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oliniowy 15"/>
              <p:cNvCxnSpPr/>
              <p:nvPr/>
            </p:nvCxnSpPr>
            <p:spPr>
              <a:xfrm>
                <a:off x="6171095" y="3405337"/>
                <a:ext cx="121151" cy="4448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Łącznik prostoliniowy 16"/>
              <p:cNvCxnSpPr/>
              <p:nvPr/>
            </p:nvCxnSpPr>
            <p:spPr>
              <a:xfrm>
                <a:off x="6186535" y="2603515"/>
                <a:ext cx="105711" cy="19168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oliniowy 17"/>
              <p:cNvCxnSpPr/>
              <p:nvPr/>
            </p:nvCxnSpPr>
            <p:spPr>
              <a:xfrm flipH="1">
                <a:off x="4985706" y="3360147"/>
                <a:ext cx="244075" cy="8967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a 80"/>
            <p:cNvGrpSpPr/>
            <p:nvPr/>
          </p:nvGrpSpPr>
          <p:grpSpPr>
            <a:xfrm>
              <a:off x="6094459" y="1543197"/>
              <a:ext cx="1150221" cy="1008112"/>
              <a:chOff x="5076904" y="2461627"/>
              <a:chExt cx="1150221" cy="1008112"/>
            </a:xfrm>
          </p:grpSpPr>
          <p:cxnSp>
            <p:nvCxnSpPr>
              <p:cNvPr id="82" name="Łącznik prostoliniowy 81"/>
              <p:cNvCxnSpPr/>
              <p:nvPr/>
            </p:nvCxnSpPr>
            <p:spPr>
              <a:xfrm flipV="1">
                <a:off x="6070240" y="2603515"/>
                <a:ext cx="50306" cy="806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Łącznik prostoliniowy 82"/>
              <p:cNvCxnSpPr/>
              <p:nvPr/>
            </p:nvCxnSpPr>
            <p:spPr>
              <a:xfrm>
                <a:off x="5741865" y="2461627"/>
                <a:ext cx="0" cy="86409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Łącznik prostoliniowy 83"/>
              <p:cNvCxnSpPr/>
              <p:nvPr/>
            </p:nvCxnSpPr>
            <p:spPr>
              <a:xfrm flipH="1">
                <a:off x="5303552" y="2516678"/>
                <a:ext cx="2" cy="83444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Łącznik prostoliniowy 84"/>
              <p:cNvCxnSpPr/>
              <p:nvPr/>
            </p:nvCxnSpPr>
            <p:spPr>
              <a:xfrm>
                <a:off x="5741865" y="2461627"/>
                <a:ext cx="378681" cy="14188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Łącznik prostoliniowy 85"/>
              <p:cNvCxnSpPr/>
              <p:nvPr/>
            </p:nvCxnSpPr>
            <p:spPr>
              <a:xfrm flipH="1">
                <a:off x="5278152" y="2461627"/>
                <a:ext cx="463713" cy="5505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Łącznik prostoliniowy 86"/>
              <p:cNvCxnSpPr/>
              <p:nvPr/>
            </p:nvCxnSpPr>
            <p:spPr>
              <a:xfrm>
                <a:off x="5741865" y="3325723"/>
                <a:ext cx="328375" cy="8470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Łącznik prostoliniowy 87"/>
              <p:cNvCxnSpPr/>
              <p:nvPr/>
            </p:nvCxnSpPr>
            <p:spPr>
              <a:xfrm flipH="1">
                <a:off x="5303554" y="3322079"/>
                <a:ext cx="438311" cy="2904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Łącznik prostoliniowy 88"/>
              <p:cNvCxnSpPr/>
              <p:nvPr/>
            </p:nvCxnSpPr>
            <p:spPr>
              <a:xfrm>
                <a:off x="5083560" y="2690351"/>
                <a:ext cx="0" cy="7793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Łącznik prostoliniowy 89"/>
              <p:cNvCxnSpPr/>
              <p:nvPr/>
            </p:nvCxnSpPr>
            <p:spPr>
              <a:xfrm flipH="1">
                <a:off x="5076904" y="2516678"/>
                <a:ext cx="201248" cy="17367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Łącznik prostoliniowy 90"/>
              <p:cNvCxnSpPr/>
              <p:nvPr/>
            </p:nvCxnSpPr>
            <p:spPr>
              <a:xfrm flipV="1">
                <a:off x="6186535" y="2821669"/>
                <a:ext cx="40590" cy="64807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Łącznik prostoliniowy 91"/>
              <p:cNvCxnSpPr/>
              <p:nvPr/>
            </p:nvCxnSpPr>
            <p:spPr>
              <a:xfrm>
                <a:off x="6070240" y="3410431"/>
                <a:ext cx="116295" cy="5930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Łącznik prostoliniowy 92"/>
              <p:cNvCxnSpPr/>
              <p:nvPr/>
            </p:nvCxnSpPr>
            <p:spPr>
              <a:xfrm>
                <a:off x="6120546" y="2603515"/>
                <a:ext cx="106579" cy="21815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Łącznik prostoliniowy 93"/>
              <p:cNvCxnSpPr/>
              <p:nvPr/>
            </p:nvCxnSpPr>
            <p:spPr>
              <a:xfrm flipH="1">
                <a:off x="5083560" y="3351123"/>
                <a:ext cx="242651" cy="1186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upa 19"/>
          <p:cNvGrpSpPr/>
          <p:nvPr/>
        </p:nvGrpSpPr>
        <p:grpSpPr>
          <a:xfrm>
            <a:off x="6463514" y="812875"/>
            <a:ext cx="1458667" cy="1606962"/>
            <a:chOff x="6516216" y="3207932"/>
            <a:chExt cx="979906" cy="1079528"/>
          </a:xfrm>
        </p:grpSpPr>
        <p:grpSp>
          <p:nvGrpSpPr>
            <p:cNvPr id="5" name="Grupa 4"/>
            <p:cNvGrpSpPr/>
            <p:nvPr/>
          </p:nvGrpSpPr>
          <p:grpSpPr>
            <a:xfrm>
              <a:off x="7226770" y="3208857"/>
              <a:ext cx="269352" cy="1078602"/>
              <a:chOff x="7965453" y="3208857"/>
              <a:chExt cx="269352" cy="1078602"/>
            </a:xfrm>
          </p:grpSpPr>
          <p:cxnSp>
            <p:nvCxnSpPr>
              <p:cNvPr id="98" name="Łącznik prostoliniowy 97"/>
              <p:cNvCxnSpPr/>
              <p:nvPr/>
            </p:nvCxnSpPr>
            <p:spPr>
              <a:xfrm flipV="1">
                <a:off x="7977097" y="3635337"/>
                <a:ext cx="0" cy="6521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Łącznik prostoliniowy 100"/>
              <p:cNvCxnSpPr/>
              <p:nvPr/>
            </p:nvCxnSpPr>
            <p:spPr>
              <a:xfrm rot="20160000">
                <a:off x="7965453" y="4229908"/>
                <a:ext cx="2693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Łącznik prostoliniowy 103"/>
              <p:cNvCxnSpPr/>
              <p:nvPr/>
            </p:nvCxnSpPr>
            <p:spPr>
              <a:xfrm flipV="1">
                <a:off x="8220935" y="3517442"/>
                <a:ext cx="0" cy="6521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Łącznik prostoliniowy 104"/>
              <p:cNvCxnSpPr/>
              <p:nvPr/>
            </p:nvCxnSpPr>
            <p:spPr>
              <a:xfrm rot="20160000">
                <a:off x="7965454" y="3577467"/>
                <a:ext cx="2693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Łącznik prostoliniowy 106"/>
              <p:cNvCxnSpPr/>
              <p:nvPr/>
            </p:nvCxnSpPr>
            <p:spPr>
              <a:xfrm flipV="1">
                <a:off x="8220935" y="3325610"/>
                <a:ext cx="0" cy="1892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Łącznik prostoliniowy 107"/>
              <p:cNvCxnSpPr/>
              <p:nvPr/>
            </p:nvCxnSpPr>
            <p:spPr>
              <a:xfrm rot="1440000">
                <a:off x="7965454" y="3267235"/>
                <a:ext cx="2693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Łącznik prostoliniowy 110"/>
              <p:cNvCxnSpPr/>
              <p:nvPr/>
            </p:nvCxnSpPr>
            <p:spPr>
              <a:xfrm flipV="1">
                <a:off x="7979323" y="3208857"/>
                <a:ext cx="0" cy="65212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Łącznik prostoliniowy 111"/>
              <p:cNvCxnSpPr/>
              <p:nvPr/>
            </p:nvCxnSpPr>
            <p:spPr>
              <a:xfrm rot="1440000">
                <a:off x="7965454" y="3916142"/>
                <a:ext cx="26935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a 18"/>
            <p:cNvGrpSpPr/>
            <p:nvPr/>
          </p:nvGrpSpPr>
          <p:grpSpPr>
            <a:xfrm>
              <a:off x="6516216" y="3207932"/>
              <a:ext cx="720080" cy="1079528"/>
              <a:chOff x="6516216" y="3207932"/>
              <a:chExt cx="720080" cy="1079528"/>
            </a:xfrm>
          </p:grpSpPr>
          <p:cxnSp>
            <p:nvCxnSpPr>
              <p:cNvPr id="96" name="Łącznik prostoliniowy 95"/>
              <p:cNvCxnSpPr/>
              <p:nvPr/>
            </p:nvCxnSpPr>
            <p:spPr>
              <a:xfrm>
                <a:off x="6773924" y="3635337"/>
                <a:ext cx="0" cy="6521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Łącznik prostoliniowy 98"/>
              <p:cNvCxnSpPr/>
              <p:nvPr/>
            </p:nvCxnSpPr>
            <p:spPr>
              <a:xfrm>
                <a:off x="6769470" y="3629191"/>
                <a:ext cx="46682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Łącznik prostoliniowy 99"/>
              <p:cNvCxnSpPr/>
              <p:nvPr/>
            </p:nvCxnSpPr>
            <p:spPr>
              <a:xfrm rot="1440000">
                <a:off x="6516216" y="4229222"/>
                <a:ext cx="2693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Łącznik prostoliniowy 101"/>
              <p:cNvCxnSpPr/>
              <p:nvPr/>
            </p:nvCxnSpPr>
            <p:spPr>
              <a:xfrm>
                <a:off x="6530085" y="3517284"/>
                <a:ext cx="0" cy="6521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Łącznik prostoliniowy 102"/>
              <p:cNvCxnSpPr/>
              <p:nvPr/>
            </p:nvCxnSpPr>
            <p:spPr>
              <a:xfrm rot="1440000">
                <a:off x="6516216" y="3578134"/>
                <a:ext cx="2693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Łącznik prostoliniowy 105"/>
              <p:cNvCxnSpPr/>
              <p:nvPr/>
            </p:nvCxnSpPr>
            <p:spPr>
              <a:xfrm flipV="1">
                <a:off x="6530085" y="3328083"/>
                <a:ext cx="0" cy="1892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Łącznik prostoliniowy 108"/>
              <p:cNvCxnSpPr/>
              <p:nvPr/>
            </p:nvCxnSpPr>
            <p:spPr>
              <a:xfrm rot="20160000">
                <a:off x="6516216" y="3269707"/>
                <a:ext cx="2693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Łącznik prostoliniowy 112"/>
              <p:cNvCxnSpPr/>
              <p:nvPr/>
            </p:nvCxnSpPr>
            <p:spPr>
              <a:xfrm rot="20160000">
                <a:off x="6520668" y="3912958"/>
                <a:ext cx="26935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Łącznik prostoliniowy 113"/>
              <p:cNvCxnSpPr/>
              <p:nvPr/>
            </p:nvCxnSpPr>
            <p:spPr>
              <a:xfrm>
                <a:off x="6778840" y="3207932"/>
                <a:ext cx="0" cy="65212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6" name="Łącznik prostoliniowy 115"/>
            <p:cNvCxnSpPr/>
            <p:nvPr/>
          </p:nvCxnSpPr>
          <p:spPr>
            <a:xfrm>
              <a:off x="6778996" y="3214929"/>
              <a:ext cx="46682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Łącznik prostoliniowy 116"/>
            <p:cNvCxnSpPr/>
            <p:nvPr/>
          </p:nvCxnSpPr>
          <p:spPr>
            <a:xfrm>
              <a:off x="6775670" y="4283570"/>
              <a:ext cx="46682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Łącznik prostoliniowy 117"/>
            <p:cNvCxnSpPr/>
            <p:nvPr/>
          </p:nvCxnSpPr>
          <p:spPr>
            <a:xfrm>
              <a:off x="6774233" y="3856285"/>
              <a:ext cx="46682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upa 118"/>
          <p:cNvGrpSpPr/>
          <p:nvPr/>
        </p:nvGrpSpPr>
        <p:grpSpPr>
          <a:xfrm>
            <a:off x="6662594" y="91412"/>
            <a:ext cx="1057320" cy="1164813"/>
            <a:chOff x="6516216" y="3207932"/>
            <a:chExt cx="979906" cy="1079528"/>
          </a:xfrm>
        </p:grpSpPr>
        <p:grpSp>
          <p:nvGrpSpPr>
            <p:cNvPr id="120" name="Grupa 119"/>
            <p:cNvGrpSpPr/>
            <p:nvPr/>
          </p:nvGrpSpPr>
          <p:grpSpPr>
            <a:xfrm>
              <a:off x="7226770" y="3208857"/>
              <a:ext cx="269352" cy="1078602"/>
              <a:chOff x="7965453" y="3208857"/>
              <a:chExt cx="269352" cy="1078602"/>
            </a:xfrm>
          </p:grpSpPr>
          <p:cxnSp>
            <p:nvCxnSpPr>
              <p:cNvPr id="152" name="Łącznik prostoliniowy 151"/>
              <p:cNvCxnSpPr/>
              <p:nvPr/>
            </p:nvCxnSpPr>
            <p:spPr>
              <a:xfrm flipV="1">
                <a:off x="7977097" y="3635337"/>
                <a:ext cx="0" cy="6521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Łącznik prostoliniowy 152"/>
              <p:cNvCxnSpPr/>
              <p:nvPr/>
            </p:nvCxnSpPr>
            <p:spPr>
              <a:xfrm rot="20160000">
                <a:off x="7965453" y="4229908"/>
                <a:ext cx="2693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Łącznik prostoliniowy 153"/>
              <p:cNvCxnSpPr/>
              <p:nvPr/>
            </p:nvCxnSpPr>
            <p:spPr>
              <a:xfrm flipV="1">
                <a:off x="8220935" y="3517442"/>
                <a:ext cx="0" cy="6521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Łącznik prostoliniowy 154"/>
              <p:cNvCxnSpPr/>
              <p:nvPr/>
            </p:nvCxnSpPr>
            <p:spPr>
              <a:xfrm rot="20160000">
                <a:off x="7965454" y="3577467"/>
                <a:ext cx="2693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Łącznik prostoliniowy 155"/>
              <p:cNvCxnSpPr/>
              <p:nvPr/>
            </p:nvCxnSpPr>
            <p:spPr>
              <a:xfrm flipV="1">
                <a:off x="8220935" y="3325610"/>
                <a:ext cx="0" cy="1892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Łącznik prostoliniowy 156"/>
              <p:cNvCxnSpPr/>
              <p:nvPr/>
            </p:nvCxnSpPr>
            <p:spPr>
              <a:xfrm rot="1440000">
                <a:off x="7965454" y="3267235"/>
                <a:ext cx="2693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Łącznik prostoliniowy 158"/>
              <p:cNvCxnSpPr/>
              <p:nvPr/>
            </p:nvCxnSpPr>
            <p:spPr>
              <a:xfrm flipV="1">
                <a:off x="7979323" y="3208857"/>
                <a:ext cx="0" cy="65212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Łącznik prostoliniowy 159"/>
              <p:cNvCxnSpPr/>
              <p:nvPr/>
            </p:nvCxnSpPr>
            <p:spPr>
              <a:xfrm rot="1440000">
                <a:off x="7965454" y="3916142"/>
                <a:ext cx="26935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upa 120"/>
            <p:cNvGrpSpPr/>
            <p:nvPr/>
          </p:nvGrpSpPr>
          <p:grpSpPr>
            <a:xfrm>
              <a:off x="6516216" y="3207932"/>
              <a:ext cx="720080" cy="1079528"/>
              <a:chOff x="6516216" y="3207932"/>
              <a:chExt cx="720080" cy="1079528"/>
            </a:xfrm>
          </p:grpSpPr>
          <p:cxnSp>
            <p:nvCxnSpPr>
              <p:cNvPr id="125" name="Łącznik prostoliniowy 124"/>
              <p:cNvCxnSpPr/>
              <p:nvPr/>
            </p:nvCxnSpPr>
            <p:spPr>
              <a:xfrm>
                <a:off x="6773924" y="3635337"/>
                <a:ext cx="0" cy="6521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Łącznik prostoliniowy 125"/>
              <p:cNvCxnSpPr/>
              <p:nvPr/>
            </p:nvCxnSpPr>
            <p:spPr>
              <a:xfrm>
                <a:off x="6769470" y="3629191"/>
                <a:ext cx="46682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Łącznik prostoliniowy 126"/>
              <p:cNvCxnSpPr/>
              <p:nvPr/>
            </p:nvCxnSpPr>
            <p:spPr>
              <a:xfrm rot="1440000">
                <a:off x="6516216" y="4229222"/>
                <a:ext cx="2693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Łącznik prostoliniowy 127"/>
              <p:cNvCxnSpPr/>
              <p:nvPr/>
            </p:nvCxnSpPr>
            <p:spPr>
              <a:xfrm>
                <a:off x="6530085" y="3517284"/>
                <a:ext cx="0" cy="6521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Łącznik prostoliniowy 144"/>
              <p:cNvCxnSpPr/>
              <p:nvPr/>
            </p:nvCxnSpPr>
            <p:spPr>
              <a:xfrm rot="1440000">
                <a:off x="6516216" y="3578134"/>
                <a:ext cx="2693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Łącznik prostoliniowy 146"/>
              <p:cNvCxnSpPr/>
              <p:nvPr/>
            </p:nvCxnSpPr>
            <p:spPr>
              <a:xfrm flipV="1">
                <a:off x="6530085" y="3328083"/>
                <a:ext cx="0" cy="1892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Łącznik prostoliniowy 147"/>
              <p:cNvCxnSpPr/>
              <p:nvPr/>
            </p:nvCxnSpPr>
            <p:spPr>
              <a:xfrm rot="20160000">
                <a:off x="6516216" y="3269707"/>
                <a:ext cx="2693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Łącznik prostoliniowy 148"/>
              <p:cNvCxnSpPr/>
              <p:nvPr/>
            </p:nvCxnSpPr>
            <p:spPr>
              <a:xfrm rot="20160000">
                <a:off x="6520668" y="3912958"/>
                <a:ext cx="26935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Łącznik prostoliniowy 149"/>
              <p:cNvCxnSpPr/>
              <p:nvPr/>
            </p:nvCxnSpPr>
            <p:spPr>
              <a:xfrm>
                <a:off x="6778840" y="3207932"/>
                <a:ext cx="0" cy="65212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2" name="Łącznik prostoliniowy 121"/>
            <p:cNvCxnSpPr/>
            <p:nvPr/>
          </p:nvCxnSpPr>
          <p:spPr>
            <a:xfrm>
              <a:off x="6778996" y="3214929"/>
              <a:ext cx="46682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Łącznik prostoliniowy 122"/>
            <p:cNvCxnSpPr/>
            <p:nvPr/>
          </p:nvCxnSpPr>
          <p:spPr>
            <a:xfrm>
              <a:off x="6775670" y="4283570"/>
              <a:ext cx="46682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Łącznik prostoliniowy 123"/>
            <p:cNvCxnSpPr/>
            <p:nvPr/>
          </p:nvCxnSpPr>
          <p:spPr>
            <a:xfrm>
              <a:off x="6774233" y="3856285"/>
              <a:ext cx="46682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upa 160"/>
          <p:cNvGrpSpPr/>
          <p:nvPr/>
        </p:nvGrpSpPr>
        <p:grpSpPr>
          <a:xfrm>
            <a:off x="6194130" y="2021963"/>
            <a:ext cx="1987155" cy="4131686"/>
            <a:chOff x="1114426" y="3356178"/>
            <a:chExt cx="1800200" cy="2161054"/>
          </a:xfrm>
        </p:grpSpPr>
        <p:grpSp>
          <p:nvGrpSpPr>
            <p:cNvPr id="162" name="Grupa 161"/>
            <p:cNvGrpSpPr/>
            <p:nvPr/>
          </p:nvGrpSpPr>
          <p:grpSpPr>
            <a:xfrm>
              <a:off x="1116807" y="3641539"/>
              <a:ext cx="1370508" cy="1875693"/>
              <a:chOff x="1116807" y="3641539"/>
              <a:chExt cx="1370508" cy="1875693"/>
            </a:xfrm>
          </p:grpSpPr>
          <p:cxnSp>
            <p:nvCxnSpPr>
              <p:cNvPr id="172" name="Łącznik prostoliniowy 171"/>
              <p:cNvCxnSpPr/>
              <p:nvPr/>
            </p:nvCxnSpPr>
            <p:spPr>
              <a:xfrm>
                <a:off x="1119163" y="5515955"/>
                <a:ext cx="13681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Łącznik prostoliniowy 172"/>
              <p:cNvCxnSpPr/>
              <p:nvPr/>
            </p:nvCxnSpPr>
            <p:spPr>
              <a:xfrm flipV="1">
                <a:off x="1119163" y="3641539"/>
                <a:ext cx="0" cy="18722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Łącznik prostoliniowy 173"/>
              <p:cNvCxnSpPr/>
              <p:nvPr/>
            </p:nvCxnSpPr>
            <p:spPr>
              <a:xfrm flipV="1">
                <a:off x="2484959" y="3645024"/>
                <a:ext cx="0" cy="18722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Łącznik prostoliniowy 174"/>
              <p:cNvCxnSpPr/>
              <p:nvPr/>
            </p:nvCxnSpPr>
            <p:spPr>
              <a:xfrm>
                <a:off x="1116807" y="3649786"/>
                <a:ext cx="13681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upa 162"/>
            <p:cNvGrpSpPr/>
            <p:nvPr/>
          </p:nvGrpSpPr>
          <p:grpSpPr>
            <a:xfrm>
              <a:off x="1545283" y="3356178"/>
              <a:ext cx="1369343" cy="1876197"/>
              <a:chOff x="1115616" y="3644210"/>
              <a:chExt cx="1369343" cy="1876197"/>
            </a:xfrm>
          </p:grpSpPr>
          <p:cxnSp>
            <p:nvCxnSpPr>
              <p:cNvPr id="168" name="Łącznik prostoliniowy 167"/>
              <p:cNvCxnSpPr/>
              <p:nvPr/>
            </p:nvCxnSpPr>
            <p:spPr>
              <a:xfrm>
                <a:off x="1115616" y="5512470"/>
                <a:ext cx="136815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Łącznik prostoliniowy 168"/>
              <p:cNvCxnSpPr/>
              <p:nvPr/>
            </p:nvCxnSpPr>
            <p:spPr>
              <a:xfrm flipV="1">
                <a:off x="1115616" y="3645024"/>
                <a:ext cx="0" cy="187220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Łącznik prostoliniowy 169"/>
              <p:cNvCxnSpPr/>
              <p:nvPr/>
            </p:nvCxnSpPr>
            <p:spPr>
              <a:xfrm flipV="1">
                <a:off x="2481784" y="3648199"/>
                <a:ext cx="0" cy="18722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Łącznik prostoliniowy 170"/>
              <p:cNvCxnSpPr/>
              <p:nvPr/>
            </p:nvCxnSpPr>
            <p:spPr>
              <a:xfrm>
                <a:off x="1116807" y="3644210"/>
                <a:ext cx="13681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4" name="Łącznik prostoliniowy 163"/>
            <p:cNvCxnSpPr/>
            <p:nvPr/>
          </p:nvCxnSpPr>
          <p:spPr>
            <a:xfrm flipV="1">
              <a:off x="2482578" y="3359373"/>
              <a:ext cx="430857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Łącznik prostoliniowy 164"/>
            <p:cNvCxnSpPr/>
            <p:nvPr/>
          </p:nvCxnSpPr>
          <p:spPr>
            <a:xfrm flipV="1">
              <a:off x="1116807" y="3359373"/>
              <a:ext cx="430857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Łącznik prostoliniowy 165"/>
            <p:cNvCxnSpPr/>
            <p:nvPr/>
          </p:nvCxnSpPr>
          <p:spPr>
            <a:xfrm flipV="1">
              <a:off x="2482578" y="5226819"/>
              <a:ext cx="430857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Łącznik prostoliniowy 166"/>
            <p:cNvCxnSpPr/>
            <p:nvPr/>
          </p:nvCxnSpPr>
          <p:spPr>
            <a:xfrm flipV="1">
              <a:off x="1114426" y="5224438"/>
              <a:ext cx="430857" cy="288032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pole tekstowe 20"/>
          <p:cNvSpPr txBox="1"/>
          <p:nvPr/>
        </p:nvSpPr>
        <p:spPr>
          <a:xfrm>
            <a:off x="4560934" y="6168252"/>
            <a:ext cx="361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Fot. </a:t>
            </a:r>
            <a:r>
              <a:rPr lang="pl-PL" dirty="0" smtClean="0"/>
              <a:t>11. Kościół </a:t>
            </a:r>
            <a:r>
              <a:rPr lang="pl-PL" dirty="0"/>
              <a:t>p.w. Św. Trójcy, przy ul. Świętej Trójcy </a:t>
            </a:r>
            <a:r>
              <a:rPr lang="pl-PL" dirty="0" smtClean="0"/>
              <a:t>26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356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3" name="Grupa 5142"/>
          <p:cNvGrpSpPr/>
          <p:nvPr/>
        </p:nvGrpSpPr>
        <p:grpSpPr>
          <a:xfrm>
            <a:off x="-11151" y="229"/>
            <a:ext cx="4583938" cy="6858000"/>
            <a:chOff x="-31751" y="-51552"/>
            <a:chExt cx="4583938" cy="6858000"/>
          </a:xfrm>
        </p:grpSpPr>
        <p:pic>
          <p:nvPicPr>
            <p:cNvPr id="5122" name="Picture 2" descr="C:\Users\test\Desktop\zdjęcia do preski\DSC_110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51" y="-51552"/>
              <a:ext cx="4583938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Łącznik prostoliniowy 2"/>
            <p:cNvCxnSpPr/>
            <p:nvPr/>
          </p:nvCxnSpPr>
          <p:spPr>
            <a:xfrm>
              <a:off x="1645863" y="98162"/>
              <a:ext cx="388612" cy="14371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Łącznik prostoliniowy 4"/>
            <p:cNvCxnSpPr/>
            <p:nvPr/>
          </p:nvCxnSpPr>
          <p:spPr>
            <a:xfrm>
              <a:off x="2034475" y="241875"/>
              <a:ext cx="289245" cy="642748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oliniowy 8"/>
            <p:cNvCxnSpPr/>
            <p:nvPr/>
          </p:nvCxnSpPr>
          <p:spPr>
            <a:xfrm flipV="1">
              <a:off x="1331640" y="98163"/>
              <a:ext cx="314223" cy="14371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oliniowy 13"/>
            <p:cNvCxnSpPr/>
            <p:nvPr/>
          </p:nvCxnSpPr>
          <p:spPr>
            <a:xfrm flipH="1">
              <a:off x="1473275" y="98162"/>
              <a:ext cx="172592" cy="644766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oliniowy 20"/>
            <p:cNvCxnSpPr/>
            <p:nvPr/>
          </p:nvCxnSpPr>
          <p:spPr>
            <a:xfrm flipV="1">
              <a:off x="784437" y="6545828"/>
              <a:ext cx="688838" cy="12353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oliniowy 30"/>
            <p:cNvCxnSpPr/>
            <p:nvPr/>
          </p:nvCxnSpPr>
          <p:spPr>
            <a:xfrm flipH="1" flipV="1">
              <a:off x="1473276" y="6545828"/>
              <a:ext cx="850444" cy="12353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6" name="Łącznik prostoliniowy 5135"/>
            <p:cNvCxnSpPr/>
            <p:nvPr/>
          </p:nvCxnSpPr>
          <p:spPr>
            <a:xfrm flipV="1">
              <a:off x="784437" y="241875"/>
              <a:ext cx="547203" cy="642748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40" name="Grupa 5139"/>
          <p:cNvGrpSpPr/>
          <p:nvPr/>
        </p:nvGrpSpPr>
        <p:grpSpPr>
          <a:xfrm>
            <a:off x="5999305" y="222763"/>
            <a:ext cx="1780899" cy="5905514"/>
            <a:chOff x="5364088" y="557303"/>
            <a:chExt cx="1944216" cy="5644005"/>
          </a:xfrm>
        </p:grpSpPr>
        <p:cxnSp>
          <p:nvCxnSpPr>
            <p:cNvPr id="29" name="Łącznik prostoliniowy 28"/>
            <p:cNvCxnSpPr/>
            <p:nvPr/>
          </p:nvCxnSpPr>
          <p:spPr>
            <a:xfrm flipH="1">
              <a:off x="6444208" y="557303"/>
              <a:ext cx="136705" cy="531996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0" name="Łącznik prostoliniowy 5119"/>
            <p:cNvCxnSpPr/>
            <p:nvPr/>
          </p:nvCxnSpPr>
          <p:spPr>
            <a:xfrm>
              <a:off x="7128283" y="695574"/>
              <a:ext cx="180021" cy="5397722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5" name="Łącznik prostoliniowy 5124"/>
            <p:cNvCxnSpPr/>
            <p:nvPr/>
          </p:nvCxnSpPr>
          <p:spPr>
            <a:xfrm flipH="1">
              <a:off x="5364088" y="626433"/>
              <a:ext cx="525473" cy="5358851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28" name="Grupa 5127"/>
            <p:cNvGrpSpPr/>
            <p:nvPr/>
          </p:nvGrpSpPr>
          <p:grpSpPr>
            <a:xfrm>
              <a:off x="5364088" y="5877272"/>
              <a:ext cx="1944216" cy="324036"/>
              <a:chOff x="5364088" y="5877272"/>
              <a:chExt cx="1944216" cy="324036"/>
            </a:xfrm>
          </p:grpSpPr>
          <p:cxnSp>
            <p:nvCxnSpPr>
              <p:cNvPr id="5123" name="Łącznik prostoliniowy 5122"/>
              <p:cNvCxnSpPr/>
              <p:nvPr/>
            </p:nvCxnSpPr>
            <p:spPr>
              <a:xfrm>
                <a:off x="6444208" y="5877272"/>
                <a:ext cx="864096" cy="2160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7" name="Łącznik prostoliniowy 5126"/>
              <p:cNvCxnSpPr/>
              <p:nvPr/>
            </p:nvCxnSpPr>
            <p:spPr>
              <a:xfrm flipV="1">
                <a:off x="5364088" y="5877272"/>
                <a:ext cx="1080120" cy="10801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oliniowy 41"/>
              <p:cNvCxnSpPr/>
              <p:nvPr/>
            </p:nvCxnSpPr>
            <p:spPr>
              <a:xfrm>
                <a:off x="5364088" y="5985284"/>
                <a:ext cx="864096" cy="2160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oliniowy 42"/>
              <p:cNvCxnSpPr/>
              <p:nvPr/>
            </p:nvCxnSpPr>
            <p:spPr>
              <a:xfrm flipV="1">
                <a:off x="6228184" y="6083678"/>
                <a:ext cx="1080120" cy="10801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upa 48"/>
            <p:cNvGrpSpPr/>
            <p:nvPr/>
          </p:nvGrpSpPr>
          <p:grpSpPr>
            <a:xfrm>
              <a:off x="5889561" y="557303"/>
              <a:ext cx="1241259" cy="207599"/>
              <a:chOff x="5364088" y="5877272"/>
              <a:chExt cx="1939256" cy="324337"/>
            </a:xfrm>
          </p:grpSpPr>
          <p:cxnSp>
            <p:nvCxnSpPr>
              <p:cNvPr id="50" name="Łącznik prostoliniowy 49"/>
              <p:cNvCxnSpPr/>
              <p:nvPr/>
            </p:nvCxnSpPr>
            <p:spPr>
              <a:xfrm>
                <a:off x="6444208" y="5877272"/>
                <a:ext cx="855172" cy="2160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oliniowy 50"/>
              <p:cNvCxnSpPr/>
              <p:nvPr/>
            </p:nvCxnSpPr>
            <p:spPr>
              <a:xfrm flipV="1">
                <a:off x="5364088" y="5877272"/>
                <a:ext cx="1080120" cy="10801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oliniowy 51"/>
              <p:cNvCxnSpPr/>
              <p:nvPr/>
            </p:nvCxnSpPr>
            <p:spPr>
              <a:xfrm>
                <a:off x="5369048" y="5995204"/>
                <a:ext cx="864097" cy="20609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oliniowy 52"/>
              <p:cNvCxnSpPr/>
              <p:nvPr/>
            </p:nvCxnSpPr>
            <p:spPr>
              <a:xfrm flipV="1">
                <a:off x="6223224" y="6093598"/>
                <a:ext cx="1080120" cy="10801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39" name="Łącznik prostoliniowy 5138"/>
            <p:cNvCxnSpPr/>
            <p:nvPr/>
          </p:nvCxnSpPr>
          <p:spPr>
            <a:xfrm flipH="1">
              <a:off x="6228184" y="764701"/>
              <a:ext cx="217634" cy="543660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41" name="pole tekstowe 5140"/>
          <p:cNvSpPr txBox="1"/>
          <p:nvPr/>
        </p:nvSpPr>
        <p:spPr>
          <a:xfrm>
            <a:off x="4558555" y="6190403"/>
            <a:ext cx="433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Fot. </a:t>
            </a:r>
            <a:r>
              <a:rPr lang="pl-PL" dirty="0" smtClean="0"/>
              <a:t>12. Komin Zakładów cukierniczych </a:t>
            </a:r>
            <a:r>
              <a:rPr lang="pl-PL" dirty="0"/>
              <a:t>„Jutrzenka”, przy ul. Garbary </a:t>
            </a:r>
            <a:r>
              <a:rPr lang="pl-PL" dirty="0" smtClean="0"/>
              <a:t>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43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0" y="-1"/>
            <a:ext cx="7441233" cy="3958553"/>
            <a:chOff x="-8980" y="0"/>
            <a:chExt cx="9152979" cy="4869160"/>
          </a:xfrm>
        </p:grpSpPr>
        <p:grpSp>
          <p:nvGrpSpPr>
            <p:cNvPr id="5" name="Grupa 4"/>
            <p:cNvGrpSpPr/>
            <p:nvPr/>
          </p:nvGrpSpPr>
          <p:grpSpPr>
            <a:xfrm>
              <a:off x="-8980" y="0"/>
              <a:ext cx="9152979" cy="4869160"/>
              <a:chOff x="251520" y="908720"/>
              <a:chExt cx="9144000" cy="5138615"/>
            </a:xfrm>
          </p:grpSpPr>
          <p:pic>
            <p:nvPicPr>
              <p:cNvPr id="12" name="Picture 2" descr="G:\architektura naszego miasta\foto do preski\IMG_250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908720"/>
                <a:ext cx="9144000" cy="5138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3" name="Łącznik prostoliniowy 12"/>
              <p:cNvCxnSpPr/>
              <p:nvPr/>
            </p:nvCxnSpPr>
            <p:spPr>
              <a:xfrm flipH="1">
                <a:off x="467545" y="2171699"/>
                <a:ext cx="5148063" cy="113989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oliniowy 13"/>
              <p:cNvCxnSpPr/>
              <p:nvPr/>
            </p:nvCxnSpPr>
            <p:spPr>
              <a:xfrm>
                <a:off x="5615608" y="2171699"/>
                <a:ext cx="1874081" cy="159585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oliniowy 14"/>
              <p:cNvCxnSpPr/>
              <p:nvPr/>
            </p:nvCxnSpPr>
            <p:spPr>
              <a:xfrm>
                <a:off x="5615608" y="2171699"/>
                <a:ext cx="144016" cy="334553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oliniowy 15"/>
              <p:cNvCxnSpPr/>
              <p:nvPr/>
            </p:nvCxnSpPr>
            <p:spPr>
              <a:xfrm flipH="1">
                <a:off x="323528" y="5517232"/>
                <a:ext cx="5436096" cy="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Łącznik prostoliniowy 16"/>
              <p:cNvCxnSpPr/>
              <p:nvPr/>
            </p:nvCxnSpPr>
            <p:spPr>
              <a:xfrm flipV="1">
                <a:off x="5759624" y="5229200"/>
                <a:ext cx="1836712" cy="2880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oliniowy 17"/>
              <p:cNvCxnSpPr/>
              <p:nvPr/>
            </p:nvCxnSpPr>
            <p:spPr>
              <a:xfrm flipH="1">
                <a:off x="323529" y="3311592"/>
                <a:ext cx="144016" cy="220564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Łącznik prostoliniowy 18"/>
              <p:cNvCxnSpPr/>
              <p:nvPr/>
            </p:nvCxnSpPr>
            <p:spPr>
              <a:xfrm>
                <a:off x="7487816" y="3767549"/>
                <a:ext cx="108520" cy="146165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a 5"/>
            <p:cNvGrpSpPr/>
            <p:nvPr/>
          </p:nvGrpSpPr>
          <p:grpSpPr>
            <a:xfrm>
              <a:off x="207257" y="332656"/>
              <a:ext cx="7027165" cy="2376264"/>
              <a:chOff x="207257" y="332656"/>
              <a:chExt cx="7027165" cy="2376264"/>
            </a:xfrm>
          </p:grpSpPr>
          <p:cxnSp>
            <p:nvCxnSpPr>
              <p:cNvPr id="7" name="Łącznik prostoliniowy 6"/>
              <p:cNvCxnSpPr/>
              <p:nvPr/>
            </p:nvCxnSpPr>
            <p:spPr>
              <a:xfrm flipH="1" flipV="1">
                <a:off x="5148065" y="332658"/>
                <a:ext cx="212310" cy="864094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Łącznik prostoliniowy 7"/>
              <p:cNvCxnSpPr/>
              <p:nvPr/>
            </p:nvCxnSpPr>
            <p:spPr>
              <a:xfrm flipV="1">
                <a:off x="207257" y="1556792"/>
                <a:ext cx="404303" cy="720080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Łącznik prostoliniowy 8"/>
              <p:cNvCxnSpPr/>
              <p:nvPr/>
            </p:nvCxnSpPr>
            <p:spPr>
              <a:xfrm flipH="1">
                <a:off x="611560" y="332656"/>
                <a:ext cx="4536504" cy="1224136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Łącznik prostoliniowy 9"/>
              <p:cNvCxnSpPr/>
              <p:nvPr/>
            </p:nvCxnSpPr>
            <p:spPr>
              <a:xfrm>
                <a:off x="5148064" y="332656"/>
                <a:ext cx="1872208" cy="1944216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Łącznik prostoliniowy 10"/>
              <p:cNvCxnSpPr/>
              <p:nvPr/>
            </p:nvCxnSpPr>
            <p:spPr>
              <a:xfrm flipH="1" flipV="1">
                <a:off x="7020274" y="2276872"/>
                <a:ext cx="214148" cy="432048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pole tekstowe 1"/>
          <p:cNvSpPr txBox="1"/>
          <p:nvPr/>
        </p:nvSpPr>
        <p:spPr>
          <a:xfrm>
            <a:off x="-4182" y="3958552"/>
            <a:ext cx="4792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Fot. </a:t>
            </a:r>
            <a:r>
              <a:rPr lang="pl-PL" dirty="0" smtClean="0"/>
              <a:t>13. Budynek </a:t>
            </a:r>
            <a:r>
              <a:rPr lang="pl-PL" dirty="0"/>
              <a:t>Wojewódzkiej i Miejskiej Biblioteki Publicznej im. dr. </a:t>
            </a:r>
            <a:r>
              <a:rPr lang="pl-PL" dirty="0" smtClean="0"/>
              <a:t>Witolda </a:t>
            </a:r>
            <a:r>
              <a:rPr lang="pl-PL" dirty="0"/>
              <a:t>Bełzy, przy ul. Długiej 39</a:t>
            </a:r>
          </a:p>
        </p:txBody>
      </p:sp>
      <p:grpSp>
        <p:nvGrpSpPr>
          <p:cNvPr id="80" name="Grupa 79"/>
          <p:cNvGrpSpPr/>
          <p:nvPr/>
        </p:nvGrpSpPr>
        <p:grpSpPr>
          <a:xfrm>
            <a:off x="5004048" y="4065206"/>
            <a:ext cx="3878458" cy="2526108"/>
            <a:chOff x="5351016" y="4207836"/>
            <a:chExt cx="3456575" cy="2251328"/>
          </a:xfrm>
        </p:grpSpPr>
        <p:grpSp>
          <p:nvGrpSpPr>
            <p:cNvPr id="20" name="Grupa 19"/>
            <p:cNvGrpSpPr/>
            <p:nvPr/>
          </p:nvGrpSpPr>
          <p:grpSpPr>
            <a:xfrm>
              <a:off x="5351016" y="4716083"/>
              <a:ext cx="3453140" cy="1743081"/>
              <a:chOff x="1114426" y="3356178"/>
              <a:chExt cx="1800200" cy="2161054"/>
            </a:xfrm>
          </p:grpSpPr>
          <p:grpSp>
            <p:nvGrpSpPr>
              <p:cNvPr id="21" name="Grupa 20"/>
              <p:cNvGrpSpPr/>
              <p:nvPr/>
            </p:nvGrpSpPr>
            <p:grpSpPr>
              <a:xfrm>
                <a:off x="1116807" y="3641539"/>
                <a:ext cx="1370508" cy="1875693"/>
                <a:chOff x="1116807" y="3641539"/>
                <a:chExt cx="1370508" cy="1875693"/>
              </a:xfrm>
            </p:grpSpPr>
            <p:cxnSp>
              <p:nvCxnSpPr>
                <p:cNvPr id="31" name="Łącznik prostoliniowy 30"/>
                <p:cNvCxnSpPr/>
                <p:nvPr/>
              </p:nvCxnSpPr>
              <p:spPr>
                <a:xfrm>
                  <a:off x="1119163" y="5515955"/>
                  <a:ext cx="136815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Łącznik prostoliniowy 31"/>
                <p:cNvCxnSpPr/>
                <p:nvPr/>
              </p:nvCxnSpPr>
              <p:spPr>
                <a:xfrm flipV="1">
                  <a:off x="1119163" y="3641539"/>
                  <a:ext cx="0" cy="18722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Łącznik prostoliniowy 32"/>
                <p:cNvCxnSpPr/>
                <p:nvPr/>
              </p:nvCxnSpPr>
              <p:spPr>
                <a:xfrm flipV="1">
                  <a:off x="2484959" y="3645024"/>
                  <a:ext cx="0" cy="18722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Łącznik prostoliniowy 33"/>
                <p:cNvCxnSpPr/>
                <p:nvPr/>
              </p:nvCxnSpPr>
              <p:spPr>
                <a:xfrm>
                  <a:off x="1116807" y="3649786"/>
                  <a:ext cx="136815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upa 21"/>
              <p:cNvGrpSpPr/>
              <p:nvPr/>
            </p:nvGrpSpPr>
            <p:grpSpPr>
              <a:xfrm>
                <a:off x="1545283" y="3356178"/>
                <a:ext cx="1369343" cy="1876197"/>
                <a:chOff x="1115616" y="3644210"/>
                <a:chExt cx="1369343" cy="1876197"/>
              </a:xfrm>
            </p:grpSpPr>
            <p:cxnSp>
              <p:nvCxnSpPr>
                <p:cNvPr id="27" name="Łącznik prostoliniowy 26"/>
                <p:cNvCxnSpPr/>
                <p:nvPr/>
              </p:nvCxnSpPr>
              <p:spPr>
                <a:xfrm>
                  <a:off x="1115616" y="5512470"/>
                  <a:ext cx="136815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Łącznik prostoliniowy 27"/>
                <p:cNvCxnSpPr/>
                <p:nvPr/>
              </p:nvCxnSpPr>
              <p:spPr>
                <a:xfrm flipV="1">
                  <a:off x="1115616" y="3645024"/>
                  <a:ext cx="0" cy="18722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Łącznik prostoliniowy 28"/>
                <p:cNvCxnSpPr/>
                <p:nvPr/>
              </p:nvCxnSpPr>
              <p:spPr>
                <a:xfrm flipV="1">
                  <a:off x="2481784" y="3648199"/>
                  <a:ext cx="0" cy="18722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Łącznik prostoliniowy 29"/>
                <p:cNvCxnSpPr/>
                <p:nvPr/>
              </p:nvCxnSpPr>
              <p:spPr>
                <a:xfrm>
                  <a:off x="1116807" y="3644210"/>
                  <a:ext cx="136815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Łącznik prostoliniowy 22"/>
              <p:cNvCxnSpPr/>
              <p:nvPr/>
            </p:nvCxnSpPr>
            <p:spPr>
              <a:xfrm flipV="1">
                <a:off x="2482578" y="3359373"/>
                <a:ext cx="430857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Łącznik prostoliniowy 23"/>
              <p:cNvCxnSpPr/>
              <p:nvPr/>
            </p:nvCxnSpPr>
            <p:spPr>
              <a:xfrm flipV="1">
                <a:off x="1116807" y="3359373"/>
                <a:ext cx="430857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oliniowy 24"/>
              <p:cNvCxnSpPr/>
              <p:nvPr/>
            </p:nvCxnSpPr>
            <p:spPr>
              <a:xfrm flipV="1">
                <a:off x="2482578" y="5226819"/>
                <a:ext cx="430857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oliniowy 25"/>
              <p:cNvCxnSpPr/>
              <p:nvPr/>
            </p:nvCxnSpPr>
            <p:spPr>
              <a:xfrm flipV="1">
                <a:off x="1114426" y="5224438"/>
                <a:ext cx="430857" cy="28803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upa 78"/>
            <p:cNvGrpSpPr/>
            <p:nvPr/>
          </p:nvGrpSpPr>
          <p:grpSpPr>
            <a:xfrm>
              <a:off x="5359018" y="4207836"/>
              <a:ext cx="3448573" cy="745068"/>
              <a:chOff x="5369355" y="4441370"/>
              <a:chExt cx="3448573" cy="745068"/>
            </a:xfrm>
          </p:grpSpPr>
          <p:grpSp>
            <p:nvGrpSpPr>
              <p:cNvPr id="51" name="Grupa 50"/>
              <p:cNvGrpSpPr/>
              <p:nvPr/>
            </p:nvGrpSpPr>
            <p:grpSpPr>
              <a:xfrm>
                <a:off x="5369355" y="4948363"/>
                <a:ext cx="3448573" cy="236821"/>
                <a:chOff x="1696247" y="1556792"/>
                <a:chExt cx="3448573" cy="236821"/>
              </a:xfrm>
            </p:grpSpPr>
            <p:cxnSp>
              <p:nvCxnSpPr>
                <p:cNvPr id="61" name="Łącznik prostoliniowy 60"/>
                <p:cNvCxnSpPr/>
                <p:nvPr/>
              </p:nvCxnSpPr>
              <p:spPr>
                <a:xfrm>
                  <a:off x="1696247" y="1793613"/>
                  <a:ext cx="262438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Łącznik prostoliniowy 61"/>
                <p:cNvCxnSpPr/>
                <p:nvPr/>
              </p:nvCxnSpPr>
              <p:spPr>
                <a:xfrm>
                  <a:off x="2520434" y="1556792"/>
                  <a:ext cx="262438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Łącznik prostoliniowy 62"/>
                <p:cNvCxnSpPr/>
                <p:nvPr/>
              </p:nvCxnSpPr>
              <p:spPr>
                <a:xfrm flipV="1">
                  <a:off x="4316066" y="1559369"/>
                  <a:ext cx="826469" cy="2323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Łącznik prostoliniowy 63"/>
                <p:cNvCxnSpPr/>
                <p:nvPr/>
              </p:nvCxnSpPr>
              <p:spPr>
                <a:xfrm flipV="1">
                  <a:off x="1696247" y="1559369"/>
                  <a:ext cx="826469" cy="2323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Łącznik prostoliniowy 52"/>
              <p:cNvCxnSpPr/>
              <p:nvPr/>
            </p:nvCxnSpPr>
            <p:spPr>
              <a:xfrm flipH="1" flipV="1">
                <a:off x="7535720" y="4559145"/>
                <a:ext cx="451672" cy="6272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oliniowy 53"/>
              <p:cNvCxnSpPr/>
              <p:nvPr/>
            </p:nvCxnSpPr>
            <p:spPr>
              <a:xfrm flipH="1" flipV="1">
                <a:off x="7947600" y="4441370"/>
                <a:ext cx="868044" cy="5069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oliniowy 54"/>
              <p:cNvCxnSpPr/>
              <p:nvPr/>
            </p:nvCxnSpPr>
            <p:spPr>
              <a:xfrm flipV="1">
                <a:off x="5369355" y="4560108"/>
                <a:ext cx="851199" cy="6231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Łącznik prostoliniowy 55"/>
              <p:cNvCxnSpPr/>
              <p:nvPr/>
            </p:nvCxnSpPr>
            <p:spPr>
              <a:xfrm flipV="1">
                <a:off x="6195824" y="4442662"/>
                <a:ext cx="438900" cy="50827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upa 51"/>
              <p:cNvGrpSpPr/>
              <p:nvPr/>
            </p:nvGrpSpPr>
            <p:grpSpPr>
              <a:xfrm>
                <a:off x="6220554" y="4441370"/>
                <a:ext cx="1728192" cy="118738"/>
                <a:chOff x="1696247" y="1556792"/>
                <a:chExt cx="3448573" cy="236821"/>
              </a:xfrm>
            </p:grpSpPr>
            <p:cxnSp>
              <p:nvCxnSpPr>
                <p:cNvPr id="57" name="Łącznik prostoliniowy 56"/>
                <p:cNvCxnSpPr/>
                <p:nvPr/>
              </p:nvCxnSpPr>
              <p:spPr>
                <a:xfrm>
                  <a:off x="1696247" y="1793613"/>
                  <a:ext cx="262438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Łącznik prostoliniowy 57"/>
                <p:cNvCxnSpPr/>
                <p:nvPr/>
              </p:nvCxnSpPr>
              <p:spPr>
                <a:xfrm>
                  <a:off x="2520434" y="1556792"/>
                  <a:ext cx="262438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Łącznik prostoliniowy 58"/>
                <p:cNvCxnSpPr/>
                <p:nvPr/>
              </p:nvCxnSpPr>
              <p:spPr>
                <a:xfrm flipV="1">
                  <a:off x="4316066" y="1559369"/>
                  <a:ext cx="826469" cy="2323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Łącznik prostoliniowy 59"/>
                <p:cNvCxnSpPr/>
                <p:nvPr/>
              </p:nvCxnSpPr>
              <p:spPr>
                <a:xfrm flipV="1">
                  <a:off x="1696247" y="1559369"/>
                  <a:ext cx="826469" cy="2323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7679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7" name="Grupa 2076"/>
          <p:cNvGrpSpPr/>
          <p:nvPr/>
        </p:nvGrpSpPr>
        <p:grpSpPr>
          <a:xfrm>
            <a:off x="-13683" y="-14777"/>
            <a:ext cx="6906046" cy="4616052"/>
            <a:chOff x="-13683" y="-14777"/>
            <a:chExt cx="6391516" cy="4272136"/>
          </a:xfrm>
        </p:grpSpPr>
        <p:pic>
          <p:nvPicPr>
            <p:cNvPr id="2050" name="Picture 2" descr="C:\Users\test\Desktop\zdjęcia do preski\DSC_007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83" y="-14777"/>
              <a:ext cx="6391516" cy="427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Łącznik prostoliniowy 2"/>
            <p:cNvCxnSpPr/>
            <p:nvPr/>
          </p:nvCxnSpPr>
          <p:spPr>
            <a:xfrm flipV="1">
              <a:off x="5123676" y="3918337"/>
              <a:ext cx="744468" cy="676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Łącznik prostoliniowy 6"/>
            <p:cNvCxnSpPr/>
            <p:nvPr/>
          </p:nvCxnSpPr>
          <p:spPr>
            <a:xfrm flipV="1">
              <a:off x="1031703" y="301259"/>
              <a:ext cx="3984250" cy="85978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oliniowy 11"/>
            <p:cNvCxnSpPr/>
            <p:nvPr/>
          </p:nvCxnSpPr>
          <p:spPr>
            <a:xfrm>
              <a:off x="5015953" y="301259"/>
              <a:ext cx="107723" cy="368475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oliniowy 29"/>
            <p:cNvCxnSpPr/>
            <p:nvPr/>
          </p:nvCxnSpPr>
          <p:spPr>
            <a:xfrm>
              <a:off x="5724128" y="1052736"/>
              <a:ext cx="140957" cy="286560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4" name="Łącznik prostoliniowy 2053"/>
            <p:cNvCxnSpPr/>
            <p:nvPr/>
          </p:nvCxnSpPr>
          <p:spPr>
            <a:xfrm>
              <a:off x="5015953" y="301259"/>
              <a:ext cx="708175" cy="75147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2" name="Łącznik prostoliniowy 2061"/>
            <p:cNvCxnSpPr/>
            <p:nvPr/>
          </p:nvCxnSpPr>
          <p:spPr>
            <a:xfrm flipH="1">
              <a:off x="880544" y="1161045"/>
              <a:ext cx="151160" cy="262799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4" name="Łącznik prostoliniowy 2073"/>
            <p:cNvCxnSpPr/>
            <p:nvPr/>
          </p:nvCxnSpPr>
          <p:spPr>
            <a:xfrm flipH="1" flipV="1">
              <a:off x="880544" y="3789040"/>
              <a:ext cx="4243132" cy="19697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a 61"/>
          <p:cNvGrpSpPr/>
          <p:nvPr/>
        </p:nvGrpSpPr>
        <p:grpSpPr>
          <a:xfrm>
            <a:off x="5638605" y="4711999"/>
            <a:ext cx="3287919" cy="1911909"/>
            <a:chOff x="1114426" y="3356178"/>
            <a:chExt cx="1800200" cy="2161054"/>
          </a:xfrm>
        </p:grpSpPr>
        <p:grpSp>
          <p:nvGrpSpPr>
            <p:cNvPr id="63" name="Grupa 62"/>
            <p:cNvGrpSpPr/>
            <p:nvPr/>
          </p:nvGrpSpPr>
          <p:grpSpPr>
            <a:xfrm>
              <a:off x="1116807" y="3641539"/>
              <a:ext cx="1370508" cy="1875693"/>
              <a:chOff x="1116807" y="3641539"/>
              <a:chExt cx="1370508" cy="1875693"/>
            </a:xfrm>
          </p:grpSpPr>
          <p:cxnSp>
            <p:nvCxnSpPr>
              <p:cNvPr id="73" name="Łącznik prostoliniowy 72"/>
              <p:cNvCxnSpPr/>
              <p:nvPr/>
            </p:nvCxnSpPr>
            <p:spPr>
              <a:xfrm>
                <a:off x="1119163" y="5515955"/>
                <a:ext cx="13681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Łącznik prostoliniowy 73"/>
              <p:cNvCxnSpPr/>
              <p:nvPr/>
            </p:nvCxnSpPr>
            <p:spPr>
              <a:xfrm flipV="1">
                <a:off x="1119163" y="3641539"/>
                <a:ext cx="0" cy="18722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Łącznik prostoliniowy 74"/>
              <p:cNvCxnSpPr/>
              <p:nvPr/>
            </p:nvCxnSpPr>
            <p:spPr>
              <a:xfrm flipV="1">
                <a:off x="2484959" y="3645024"/>
                <a:ext cx="0" cy="18722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Łącznik prostoliniowy 75"/>
              <p:cNvCxnSpPr/>
              <p:nvPr/>
            </p:nvCxnSpPr>
            <p:spPr>
              <a:xfrm>
                <a:off x="1116807" y="3649786"/>
                <a:ext cx="13681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upa 63"/>
            <p:cNvGrpSpPr/>
            <p:nvPr/>
          </p:nvGrpSpPr>
          <p:grpSpPr>
            <a:xfrm>
              <a:off x="1545283" y="3356178"/>
              <a:ext cx="1369343" cy="1876197"/>
              <a:chOff x="1115616" y="3644210"/>
              <a:chExt cx="1369343" cy="1876197"/>
            </a:xfrm>
          </p:grpSpPr>
          <p:cxnSp>
            <p:nvCxnSpPr>
              <p:cNvPr id="69" name="Łącznik prostoliniowy 68"/>
              <p:cNvCxnSpPr/>
              <p:nvPr/>
            </p:nvCxnSpPr>
            <p:spPr>
              <a:xfrm>
                <a:off x="1115616" y="5512470"/>
                <a:ext cx="136815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Łącznik prostoliniowy 69"/>
              <p:cNvCxnSpPr/>
              <p:nvPr/>
            </p:nvCxnSpPr>
            <p:spPr>
              <a:xfrm flipV="1">
                <a:off x="1115616" y="3645024"/>
                <a:ext cx="0" cy="187220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Łącznik prostoliniowy 70"/>
              <p:cNvCxnSpPr/>
              <p:nvPr/>
            </p:nvCxnSpPr>
            <p:spPr>
              <a:xfrm flipV="1">
                <a:off x="2481784" y="3648199"/>
                <a:ext cx="0" cy="18722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Łącznik prostoliniowy 71"/>
              <p:cNvCxnSpPr/>
              <p:nvPr/>
            </p:nvCxnSpPr>
            <p:spPr>
              <a:xfrm>
                <a:off x="1116807" y="3644210"/>
                <a:ext cx="13681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Łącznik prostoliniowy 64"/>
            <p:cNvCxnSpPr/>
            <p:nvPr/>
          </p:nvCxnSpPr>
          <p:spPr>
            <a:xfrm flipV="1">
              <a:off x="2482578" y="3359373"/>
              <a:ext cx="430857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Łącznik prostoliniowy 65"/>
            <p:cNvCxnSpPr/>
            <p:nvPr/>
          </p:nvCxnSpPr>
          <p:spPr>
            <a:xfrm flipV="1">
              <a:off x="1116807" y="3359373"/>
              <a:ext cx="430857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Łącznik prostoliniowy 66"/>
            <p:cNvCxnSpPr/>
            <p:nvPr/>
          </p:nvCxnSpPr>
          <p:spPr>
            <a:xfrm flipV="1">
              <a:off x="2482578" y="5226819"/>
              <a:ext cx="430857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Łącznik prostoliniowy 67"/>
            <p:cNvCxnSpPr/>
            <p:nvPr/>
          </p:nvCxnSpPr>
          <p:spPr>
            <a:xfrm flipV="1">
              <a:off x="1114426" y="5224438"/>
              <a:ext cx="430857" cy="288032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ole tekstowe 1"/>
          <p:cNvSpPr txBox="1"/>
          <p:nvPr/>
        </p:nvSpPr>
        <p:spPr>
          <a:xfrm>
            <a:off x="0" y="4601275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Fot. 14. Blok mieszkalny przy ul. Bartłomieja z Bydgoszczy 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047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upa 3083"/>
          <p:cNvGrpSpPr/>
          <p:nvPr/>
        </p:nvGrpSpPr>
        <p:grpSpPr>
          <a:xfrm>
            <a:off x="-13684" y="0"/>
            <a:ext cx="4591301" cy="6869017"/>
            <a:chOff x="-13684" y="0"/>
            <a:chExt cx="4591301" cy="6869017"/>
          </a:xfrm>
        </p:grpSpPr>
        <p:pic>
          <p:nvPicPr>
            <p:cNvPr id="3074" name="Picture 2" descr="C:\Users\test\Desktop\zdjęcia do preski\DSC_006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84" y="0"/>
              <a:ext cx="4591301" cy="6869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Prostokąt 1"/>
            <p:cNvSpPr/>
            <p:nvPr/>
          </p:nvSpPr>
          <p:spPr>
            <a:xfrm>
              <a:off x="1018208" y="150540"/>
              <a:ext cx="1474068" cy="1656184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3083" name="Grupa 3082"/>
          <p:cNvGrpSpPr/>
          <p:nvPr/>
        </p:nvGrpSpPr>
        <p:grpSpPr>
          <a:xfrm>
            <a:off x="2556129" y="-122617"/>
            <a:ext cx="4042976" cy="6048672"/>
            <a:chOff x="3093679" y="-101598"/>
            <a:chExt cx="4042976" cy="6048672"/>
          </a:xfrm>
        </p:grpSpPr>
        <p:pic>
          <p:nvPicPr>
            <p:cNvPr id="3075" name="Picture 3" descr="C:\Users\test\Desktop\zdjęcia do preski\DSC_006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3679" y="-101598"/>
              <a:ext cx="4042976" cy="60486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Łącznik prostoliniowy 3"/>
            <p:cNvCxnSpPr/>
            <p:nvPr/>
          </p:nvCxnSpPr>
          <p:spPr>
            <a:xfrm>
              <a:off x="4902890" y="2701777"/>
              <a:ext cx="1469310" cy="101525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Łącznik prostoliniowy 6"/>
            <p:cNvCxnSpPr/>
            <p:nvPr/>
          </p:nvCxnSpPr>
          <p:spPr>
            <a:xfrm flipH="1">
              <a:off x="3379105" y="2701777"/>
              <a:ext cx="1523785" cy="87123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oliniowy 12"/>
            <p:cNvCxnSpPr/>
            <p:nvPr/>
          </p:nvCxnSpPr>
          <p:spPr>
            <a:xfrm flipV="1">
              <a:off x="6053215" y="3717032"/>
              <a:ext cx="318985" cy="17020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oliniowy 15"/>
            <p:cNvCxnSpPr/>
            <p:nvPr/>
          </p:nvCxnSpPr>
          <p:spPr>
            <a:xfrm flipV="1">
              <a:off x="4902890" y="1568697"/>
              <a:ext cx="89253" cy="113308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oliniowy 18"/>
            <p:cNvCxnSpPr/>
            <p:nvPr/>
          </p:nvCxnSpPr>
          <p:spPr>
            <a:xfrm flipH="1" flipV="1">
              <a:off x="4992143" y="1568697"/>
              <a:ext cx="317286" cy="23802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oliniowy 20"/>
            <p:cNvCxnSpPr/>
            <p:nvPr/>
          </p:nvCxnSpPr>
          <p:spPr>
            <a:xfrm flipV="1">
              <a:off x="4661253" y="1568697"/>
              <a:ext cx="330890" cy="21126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oliniowy 26"/>
            <p:cNvCxnSpPr/>
            <p:nvPr/>
          </p:nvCxnSpPr>
          <p:spPr>
            <a:xfrm flipH="1" flipV="1">
              <a:off x="5309429" y="1806724"/>
              <a:ext cx="1062772" cy="191030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2" name="Łącznik prostoliniowy 3071"/>
            <p:cNvCxnSpPr/>
            <p:nvPr/>
          </p:nvCxnSpPr>
          <p:spPr>
            <a:xfrm flipH="1" flipV="1">
              <a:off x="3379105" y="3573016"/>
              <a:ext cx="300224" cy="20014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9" name="Łącznik prostoliniowy 3078"/>
            <p:cNvCxnSpPr/>
            <p:nvPr/>
          </p:nvCxnSpPr>
          <p:spPr>
            <a:xfrm flipV="1">
              <a:off x="3379105" y="1779961"/>
              <a:ext cx="1282148" cy="179305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a 44"/>
          <p:cNvGrpSpPr/>
          <p:nvPr/>
        </p:nvGrpSpPr>
        <p:grpSpPr>
          <a:xfrm>
            <a:off x="5944556" y="2740859"/>
            <a:ext cx="3090785" cy="2971378"/>
            <a:chOff x="1043608" y="3914804"/>
            <a:chExt cx="1688824" cy="1970575"/>
          </a:xfrm>
        </p:grpSpPr>
        <p:grpSp>
          <p:nvGrpSpPr>
            <p:cNvPr id="46" name="Grupa 45"/>
            <p:cNvGrpSpPr/>
            <p:nvPr/>
          </p:nvGrpSpPr>
          <p:grpSpPr>
            <a:xfrm>
              <a:off x="1427494" y="3914804"/>
              <a:ext cx="932745" cy="329296"/>
              <a:chOff x="1447525" y="5581054"/>
              <a:chExt cx="1688824" cy="596223"/>
            </a:xfrm>
          </p:grpSpPr>
          <p:cxnSp>
            <p:nvCxnSpPr>
              <p:cNvPr id="56" name="Łącznik prostoliniowy 55"/>
              <p:cNvCxnSpPr/>
              <p:nvPr/>
            </p:nvCxnSpPr>
            <p:spPr>
              <a:xfrm flipV="1">
                <a:off x="2583407" y="5581054"/>
                <a:ext cx="552942" cy="5962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Łącznik prostoliniowy 56"/>
              <p:cNvCxnSpPr/>
              <p:nvPr/>
            </p:nvCxnSpPr>
            <p:spPr>
              <a:xfrm flipH="1">
                <a:off x="1449353" y="6174813"/>
                <a:ext cx="113588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Łącznik prostoliniowy 57"/>
              <p:cNvCxnSpPr/>
              <p:nvPr/>
            </p:nvCxnSpPr>
            <p:spPr>
              <a:xfrm flipH="1">
                <a:off x="1447525" y="5581054"/>
                <a:ext cx="567941" cy="59622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Łącznik prostoliniowy 58"/>
              <p:cNvCxnSpPr/>
              <p:nvPr/>
            </p:nvCxnSpPr>
            <p:spPr>
              <a:xfrm>
                <a:off x="2013637" y="5583518"/>
                <a:ext cx="112088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upa 46"/>
            <p:cNvGrpSpPr/>
            <p:nvPr/>
          </p:nvGrpSpPr>
          <p:grpSpPr>
            <a:xfrm>
              <a:off x="1043608" y="3914804"/>
              <a:ext cx="1688824" cy="1970575"/>
              <a:chOff x="3452813" y="2677181"/>
              <a:chExt cx="2199307" cy="1903947"/>
            </a:xfrm>
          </p:grpSpPr>
          <p:cxnSp>
            <p:nvCxnSpPr>
              <p:cNvPr id="48" name="Łącznik prostoliniowy 47"/>
              <p:cNvCxnSpPr/>
              <p:nvPr/>
            </p:nvCxnSpPr>
            <p:spPr>
              <a:xfrm flipV="1">
                <a:off x="4932040" y="4005064"/>
                <a:ext cx="720080" cy="5760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oliniowy 48"/>
              <p:cNvCxnSpPr/>
              <p:nvPr/>
            </p:nvCxnSpPr>
            <p:spPr>
              <a:xfrm flipH="1">
                <a:off x="3455194" y="4578747"/>
                <a:ext cx="147922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oliniowy 49"/>
              <p:cNvCxnSpPr/>
              <p:nvPr/>
            </p:nvCxnSpPr>
            <p:spPr>
              <a:xfrm flipH="1">
                <a:off x="3452813" y="4005064"/>
                <a:ext cx="739613" cy="57606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oliniowy 50"/>
              <p:cNvCxnSpPr/>
              <p:nvPr/>
            </p:nvCxnSpPr>
            <p:spPr>
              <a:xfrm>
                <a:off x="4190045" y="4007445"/>
                <a:ext cx="1459694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oliniowy 51"/>
              <p:cNvCxnSpPr/>
              <p:nvPr/>
            </p:nvCxnSpPr>
            <p:spPr>
              <a:xfrm flipH="1">
                <a:off x="3452813" y="2995343"/>
                <a:ext cx="501239" cy="15834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oliniowy 52"/>
              <p:cNvCxnSpPr/>
              <p:nvPr/>
            </p:nvCxnSpPr>
            <p:spPr>
              <a:xfrm>
                <a:off x="5167424" y="2678496"/>
                <a:ext cx="484696" cy="13289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oliniowy 53"/>
              <p:cNvCxnSpPr/>
              <p:nvPr/>
            </p:nvCxnSpPr>
            <p:spPr>
              <a:xfrm>
                <a:off x="4771036" y="2995342"/>
                <a:ext cx="163386" cy="15857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oliniowy 54"/>
              <p:cNvCxnSpPr/>
              <p:nvPr/>
            </p:nvCxnSpPr>
            <p:spPr>
              <a:xfrm flipH="1">
                <a:off x="4190046" y="2677181"/>
                <a:ext cx="172498" cy="13302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pole tekstowe 2"/>
          <p:cNvSpPr txBox="1"/>
          <p:nvPr/>
        </p:nvSpPr>
        <p:spPr>
          <a:xfrm>
            <a:off x="4542428" y="5932668"/>
            <a:ext cx="3490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Fot. 15. Kościół p.w. Św. Łukasza Ewangelisty przy </a:t>
            </a:r>
          </a:p>
          <a:p>
            <a:r>
              <a:rPr lang="pl-PL" dirty="0" smtClean="0"/>
              <a:t>ul. Gen. Bora-Komorowskiego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06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0" y="4625752"/>
            <a:ext cx="6156176" cy="223224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pl-PL" sz="1800" dirty="0" smtClean="0"/>
              <a:t>Źródła:</a:t>
            </a:r>
          </a:p>
          <a:p>
            <a:pPr marL="45720" indent="0">
              <a:buFont typeface="Georgia" pitchFamily="18" charset="0"/>
              <a:buNone/>
            </a:pPr>
            <a:r>
              <a:rPr lang="pl-PL" sz="1400" dirty="0"/>
              <a:t>w</a:t>
            </a:r>
            <a:r>
              <a:rPr lang="pl-PL" sz="1400" dirty="0" smtClean="0"/>
              <a:t>łasne zdjęcia</a:t>
            </a:r>
          </a:p>
          <a:p>
            <a:pPr marL="45720" indent="0">
              <a:buFont typeface="Georgia" pitchFamily="18" charset="0"/>
              <a:buNone/>
            </a:pPr>
            <a:r>
              <a:rPr lang="pl-PL" sz="1400" dirty="0" smtClean="0"/>
              <a:t>Google grafika</a:t>
            </a:r>
          </a:p>
          <a:p>
            <a:pPr marL="45720" indent="0">
              <a:buFont typeface="Georgia" pitchFamily="18" charset="0"/>
              <a:buNone/>
            </a:pPr>
            <a:r>
              <a:rPr lang="pl-PL" sz="1400" dirty="0" smtClean="0"/>
              <a:t>Dobrowolska M.: Matematyka 2, podręcznik, Gdańskie Wydawnictwo Oświatowe, Gdańsk 2008 </a:t>
            </a:r>
          </a:p>
          <a:p>
            <a:pPr marL="45720" indent="0">
              <a:buFont typeface="Georgia" pitchFamily="18" charset="0"/>
              <a:buNone/>
            </a:pPr>
            <a:r>
              <a:rPr lang="pl-PL" sz="1400" dirty="0" smtClean="0">
                <a:solidFill>
                  <a:srgbClr val="00B050"/>
                </a:solidFill>
              </a:rPr>
              <a:t>http://pl.wikipedia.org/wiki/Ostros%C5%82up</a:t>
            </a:r>
          </a:p>
          <a:p>
            <a:pPr marL="45720" indent="0">
              <a:buFont typeface="Georgia" pitchFamily="18" charset="0"/>
              <a:buNone/>
            </a:pPr>
            <a:r>
              <a:rPr lang="pl-PL" sz="1400" dirty="0" smtClean="0">
                <a:solidFill>
                  <a:srgbClr val="00B050"/>
                </a:solidFill>
              </a:rPr>
              <a:t>http://pl.wikipedia.org/wiki/Graniastos%C5%82up</a:t>
            </a:r>
          </a:p>
          <a:p>
            <a:pPr marL="45720" indent="0">
              <a:buFont typeface="Georgia" pitchFamily="18" charset="0"/>
              <a:buNone/>
            </a:pPr>
            <a:r>
              <a:rPr lang="pl-PL" sz="1400" dirty="0" smtClean="0">
                <a:solidFill>
                  <a:srgbClr val="00B050"/>
                </a:solidFill>
              </a:rPr>
              <a:t>http://matematyka.opracowania.pl/gimnazjum/ostros%C5%82upy/</a:t>
            </a:r>
          </a:p>
          <a:p>
            <a:pPr marL="45720" indent="0">
              <a:buFont typeface="Georgia" pitchFamily="18" charset="0"/>
              <a:buNone/>
            </a:pPr>
            <a:r>
              <a:rPr lang="pl-PL" sz="1400" dirty="0" smtClean="0">
                <a:solidFill>
                  <a:srgbClr val="00B050"/>
                </a:solidFill>
              </a:rPr>
              <a:t>http://matematyka.pisz.pl/strona/986.html</a:t>
            </a:r>
          </a:p>
        </p:txBody>
      </p:sp>
      <p:sp>
        <p:nvSpPr>
          <p:cNvPr id="3" name="Tytuł 3"/>
          <p:cNvSpPr txBox="1">
            <a:spLocks/>
          </p:cNvSpPr>
          <p:nvPr/>
        </p:nvSpPr>
        <p:spPr>
          <a:xfrm>
            <a:off x="971600" y="0"/>
            <a:ext cx="7272734" cy="2232347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l-PL" sz="6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Dziękujemy za uwagę</a:t>
            </a:r>
            <a:r>
              <a:rPr lang="pl-PL" sz="6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pl-PL" sz="6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Podtytuł 4"/>
          <p:cNvSpPr txBox="1">
            <a:spLocks/>
          </p:cNvSpPr>
          <p:nvPr/>
        </p:nvSpPr>
        <p:spPr>
          <a:xfrm>
            <a:off x="5436096" y="2434976"/>
            <a:ext cx="3312368" cy="13561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pl-PL" sz="2800" dirty="0" smtClean="0">
                <a:solidFill>
                  <a:schemeClr val="tx1"/>
                </a:solidFill>
              </a:rPr>
              <a:t>Wykonali:</a:t>
            </a:r>
          </a:p>
          <a:p>
            <a:pPr marL="45720" indent="0" algn="ctr">
              <a:buNone/>
            </a:pPr>
            <a:r>
              <a:rPr lang="pl-PL" sz="2400" b="1" i="1" dirty="0" smtClean="0">
                <a:solidFill>
                  <a:srgbClr val="7030A0"/>
                </a:solidFill>
              </a:rPr>
              <a:t>Jowita Kawecka</a:t>
            </a:r>
          </a:p>
          <a:p>
            <a:pPr marL="45720" indent="0" algn="ctr">
              <a:buNone/>
            </a:pPr>
            <a:r>
              <a:rPr lang="pl-PL" sz="2400" b="1" i="1" dirty="0" smtClean="0">
                <a:solidFill>
                  <a:srgbClr val="7030A0"/>
                </a:solidFill>
              </a:rPr>
              <a:t>Mateusz Motyliński</a:t>
            </a:r>
            <a:endParaRPr lang="pl-PL" sz="2400" b="1" i="1" dirty="0">
              <a:solidFill>
                <a:srgbClr val="7030A0"/>
              </a:solidFill>
            </a:endParaRPr>
          </a:p>
          <a:p>
            <a:pPr marL="45720" indent="0" algn="ctr">
              <a:buNone/>
            </a:pPr>
            <a:r>
              <a:rPr lang="pl-PL" sz="2400" b="1" i="1" dirty="0" smtClean="0">
                <a:solidFill>
                  <a:srgbClr val="7030A0"/>
                </a:solidFill>
              </a:rPr>
              <a:t>Patrycja Pilarska</a:t>
            </a:r>
          </a:p>
          <a:p>
            <a:pPr marL="45720" indent="0" algn="ctr">
              <a:buNone/>
            </a:pPr>
            <a:r>
              <a:rPr lang="pl-PL" sz="2400" b="1" i="1" dirty="0" smtClean="0">
                <a:solidFill>
                  <a:srgbClr val="7030A0"/>
                </a:solidFill>
              </a:rPr>
              <a:t>Nicole Walczak</a:t>
            </a:r>
          </a:p>
          <a:p>
            <a:pPr marL="45720" indent="0" algn="ctr">
              <a:buNone/>
            </a:pPr>
            <a:r>
              <a:rPr lang="pl-PL" sz="2400" b="1" i="1" dirty="0" smtClean="0">
                <a:solidFill>
                  <a:srgbClr val="7030A0"/>
                </a:solidFill>
              </a:rPr>
              <a:t>Kosma Zieniewicz</a:t>
            </a:r>
          </a:p>
          <a:p>
            <a:pPr marL="45720" indent="0" algn="ctr">
              <a:buNone/>
            </a:pPr>
            <a:r>
              <a:rPr lang="pl-PL" sz="2400" b="1" i="1" dirty="0">
                <a:solidFill>
                  <a:srgbClr val="7030A0"/>
                </a:solidFill>
              </a:rPr>
              <a:t>k</a:t>
            </a:r>
            <a:r>
              <a:rPr lang="pl-PL" sz="2400" b="1" i="1" dirty="0" smtClean="0">
                <a:solidFill>
                  <a:srgbClr val="7030A0"/>
                </a:solidFill>
              </a:rPr>
              <a:t>l. 2ag</a:t>
            </a:r>
          </a:p>
        </p:txBody>
      </p:sp>
      <p:pic>
        <p:nvPicPr>
          <p:cNvPr id="5" name="Picture 10" descr="http://www.pogotowiepogrzebowe.pl/images/maps/kujawsko-pomorskie/zaklad-pogrzebowy-mapa-powiat-grodzki-bydgoszcz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9" r="25115"/>
          <a:stretch/>
        </p:blipFill>
        <p:spPr bwMode="auto">
          <a:xfrm>
            <a:off x="552997" y="1844824"/>
            <a:ext cx="366003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92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691680" y="188640"/>
            <a:ext cx="5928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Graniastosłupy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919528" y="220486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PROSTE</a:t>
            </a:r>
            <a:endParaRPr lang="pl-PL" sz="36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739314" y="220486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POCHYŁE</a:t>
            </a:r>
            <a:endParaRPr lang="pl-PL" sz="3600" dirty="0"/>
          </a:p>
        </p:txBody>
      </p:sp>
      <p:cxnSp>
        <p:nvCxnSpPr>
          <p:cNvPr id="11" name="Łącznik prosty ze strzałką 10"/>
          <p:cNvCxnSpPr>
            <a:stCxn id="5" idx="2"/>
            <a:endCxn id="8" idx="0"/>
          </p:cNvCxnSpPr>
          <p:nvPr/>
        </p:nvCxnSpPr>
        <p:spPr>
          <a:xfrm flipH="1">
            <a:off x="2071656" y="1111970"/>
            <a:ext cx="2584041" cy="10928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>
            <a:stCxn id="5" idx="2"/>
            <a:endCxn id="9" idx="0"/>
          </p:cNvCxnSpPr>
          <p:nvPr/>
        </p:nvCxnSpPr>
        <p:spPr>
          <a:xfrm>
            <a:off x="4655697" y="1111970"/>
            <a:ext cx="2235745" cy="1092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upa 1"/>
          <p:cNvGrpSpPr/>
          <p:nvPr/>
        </p:nvGrpSpPr>
        <p:grpSpPr>
          <a:xfrm>
            <a:off x="681218" y="3319595"/>
            <a:ext cx="3818774" cy="2240289"/>
            <a:chOff x="681218" y="3319595"/>
            <a:chExt cx="3818774" cy="2240289"/>
          </a:xfrm>
        </p:grpSpPr>
        <p:grpSp>
          <p:nvGrpSpPr>
            <p:cNvPr id="28" name="Grupa 27"/>
            <p:cNvGrpSpPr/>
            <p:nvPr/>
          </p:nvGrpSpPr>
          <p:grpSpPr>
            <a:xfrm>
              <a:off x="681218" y="3319595"/>
              <a:ext cx="1675153" cy="2240289"/>
              <a:chOff x="2837241" y="2239635"/>
              <a:chExt cx="2675656" cy="3390255"/>
            </a:xfrm>
          </p:grpSpPr>
          <p:cxnSp>
            <p:nvCxnSpPr>
              <p:cNvPr id="15" name="Łącznik prostoliniowy 14"/>
              <p:cNvCxnSpPr/>
              <p:nvPr/>
            </p:nvCxnSpPr>
            <p:spPr>
              <a:xfrm>
                <a:off x="2840993" y="2749570"/>
                <a:ext cx="22322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oliniowy 15"/>
              <p:cNvCxnSpPr/>
              <p:nvPr/>
            </p:nvCxnSpPr>
            <p:spPr>
              <a:xfrm>
                <a:off x="5080849" y="2749570"/>
                <a:ext cx="0" cy="28803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Łącznik prostoliniowy 16"/>
              <p:cNvCxnSpPr/>
              <p:nvPr/>
            </p:nvCxnSpPr>
            <p:spPr>
              <a:xfrm flipH="1">
                <a:off x="2840992" y="5629890"/>
                <a:ext cx="22322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oliniowy 17"/>
              <p:cNvCxnSpPr/>
              <p:nvPr/>
            </p:nvCxnSpPr>
            <p:spPr>
              <a:xfrm flipV="1">
                <a:off x="2839667" y="2749570"/>
                <a:ext cx="0" cy="28803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Łącznik prostoliniowy 18"/>
              <p:cNvCxnSpPr/>
              <p:nvPr/>
            </p:nvCxnSpPr>
            <p:spPr>
              <a:xfrm flipV="1">
                <a:off x="5073241" y="2244935"/>
                <a:ext cx="432048" cy="5040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Łącznik prostoliniowy 19"/>
              <p:cNvCxnSpPr/>
              <p:nvPr/>
            </p:nvCxnSpPr>
            <p:spPr>
              <a:xfrm flipV="1">
                <a:off x="2837241" y="2245514"/>
                <a:ext cx="504056" cy="5040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oliniowy 20"/>
              <p:cNvCxnSpPr/>
              <p:nvPr/>
            </p:nvCxnSpPr>
            <p:spPr>
              <a:xfrm flipH="1">
                <a:off x="3340012" y="2244934"/>
                <a:ext cx="2160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Łącznik prostoliniowy 21"/>
              <p:cNvCxnSpPr/>
              <p:nvPr/>
            </p:nvCxnSpPr>
            <p:spPr>
              <a:xfrm>
                <a:off x="5497681" y="2244935"/>
                <a:ext cx="0" cy="288032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Łącznik prostoliniowy 22"/>
              <p:cNvCxnSpPr/>
              <p:nvPr/>
            </p:nvCxnSpPr>
            <p:spPr>
              <a:xfrm flipV="1">
                <a:off x="5073241" y="5119955"/>
                <a:ext cx="432048" cy="5040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Łącznik prostoliniowy 23"/>
              <p:cNvCxnSpPr/>
              <p:nvPr/>
            </p:nvCxnSpPr>
            <p:spPr>
              <a:xfrm>
                <a:off x="3348904" y="2239635"/>
                <a:ext cx="0" cy="288032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oliniowy 24"/>
              <p:cNvCxnSpPr/>
              <p:nvPr/>
            </p:nvCxnSpPr>
            <p:spPr>
              <a:xfrm flipV="1">
                <a:off x="2848601" y="5106512"/>
                <a:ext cx="504056" cy="50405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oliniowy 25"/>
              <p:cNvCxnSpPr/>
              <p:nvPr/>
            </p:nvCxnSpPr>
            <p:spPr>
              <a:xfrm>
                <a:off x="3352657" y="5125254"/>
                <a:ext cx="2160240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pole tekstowe 57"/>
            <p:cNvSpPr txBox="1"/>
            <p:nvPr/>
          </p:nvSpPr>
          <p:spPr>
            <a:xfrm>
              <a:off x="3275856" y="3992508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wysokość</a:t>
              </a:r>
              <a:endParaRPr lang="pl-PL" sz="2000" i="1" dirty="0"/>
            </a:p>
          </p:txBody>
        </p:sp>
        <p:cxnSp>
          <p:nvCxnSpPr>
            <p:cNvPr id="62" name="Łącznik prosty ze strzałką 61"/>
            <p:cNvCxnSpPr>
              <a:stCxn id="58" idx="1"/>
            </p:cNvCxnSpPr>
            <p:nvPr/>
          </p:nvCxnSpPr>
          <p:spPr>
            <a:xfrm flipH="1" flipV="1">
              <a:off x="2356371" y="3992508"/>
              <a:ext cx="919485" cy="2000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5" name="Grupa 44"/>
            <p:cNvGrpSpPr/>
            <p:nvPr/>
          </p:nvGrpSpPr>
          <p:grpSpPr>
            <a:xfrm>
              <a:off x="2258026" y="5132420"/>
              <a:ext cx="155689" cy="197938"/>
              <a:chOff x="1412104" y="4202450"/>
              <a:chExt cx="155689" cy="197938"/>
            </a:xfrm>
          </p:grpSpPr>
          <p:sp>
            <p:nvSpPr>
              <p:cNvPr id="46" name="Elipsa 45"/>
              <p:cNvSpPr/>
              <p:nvPr/>
            </p:nvSpPr>
            <p:spPr>
              <a:xfrm>
                <a:off x="1449034" y="4239740"/>
                <a:ext cx="32378" cy="324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47" name="Łuk 46"/>
              <p:cNvSpPr/>
              <p:nvPr/>
            </p:nvSpPr>
            <p:spPr>
              <a:xfrm rot="16490284">
                <a:off x="1390980" y="4223574"/>
                <a:ext cx="197938" cy="155689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</p:grpSp>
      </p:grpSp>
      <p:grpSp>
        <p:nvGrpSpPr>
          <p:cNvPr id="3" name="Grupa 2"/>
          <p:cNvGrpSpPr/>
          <p:nvPr/>
        </p:nvGrpSpPr>
        <p:grpSpPr>
          <a:xfrm>
            <a:off x="5131174" y="3485256"/>
            <a:ext cx="4012826" cy="2133690"/>
            <a:chOff x="5131174" y="3485256"/>
            <a:chExt cx="4012826" cy="2133690"/>
          </a:xfrm>
        </p:grpSpPr>
        <p:sp>
          <p:nvSpPr>
            <p:cNvPr id="75" name="pole tekstowe 74"/>
            <p:cNvSpPr txBox="1"/>
            <p:nvPr/>
          </p:nvSpPr>
          <p:spPr>
            <a:xfrm>
              <a:off x="7919864" y="4171071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wysokość</a:t>
              </a:r>
              <a:endParaRPr lang="pl-PL" sz="2000" i="1" dirty="0"/>
            </a:p>
          </p:txBody>
        </p:sp>
        <p:cxnSp>
          <p:nvCxnSpPr>
            <p:cNvPr id="78" name="Łącznik prosty ze strzałką 77"/>
            <p:cNvCxnSpPr>
              <a:stCxn id="75" idx="1"/>
            </p:cNvCxnSpPr>
            <p:nvPr/>
          </p:nvCxnSpPr>
          <p:spPr>
            <a:xfrm flipH="1">
              <a:off x="7319565" y="4371126"/>
              <a:ext cx="600299" cy="18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1" name="Grupa 90"/>
            <p:cNvGrpSpPr/>
            <p:nvPr/>
          </p:nvGrpSpPr>
          <p:grpSpPr>
            <a:xfrm>
              <a:off x="5131174" y="3485256"/>
              <a:ext cx="2171050" cy="2133690"/>
              <a:chOff x="5131174" y="3485256"/>
              <a:chExt cx="2171050" cy="2133690"/>
            </a:xfrm>
          </p:grpSpPr>
          <p:grpSp>
            <p:nvGrpSpPr>
              <p:cNvPr id="31" name="Grupa 30"/>
              <p:cNvGrpSpPr/>
              <p:nvPr/>
            </p:nvGrpSpPr>
            <p:grpSpPr>
              <a:xfrm>
                <a:off x="5131174" y="3485256"/>
                <a:ext cx="2171050" cy="2133690"/>
                <a:chOff x="2827610" y="2648931"/>
                <a:chExt cx="3189344" cy="2983851"/>
              </a:xfrm>
            </p:grpSpPr>
            <p:cxnSp>
              <p:nvCxnSpPr>
                <p:cNvPr id="32" name="Łącznik prostoliniowy 31"/>
                <p:cNvCxnSpPr/>
                <p:nvPr/>
              </p:nvCxnSpPr>
              <p:spPr>
                <a:xfrm>
                  <a:off x="3352657" y="3159648"/>
                  <a:ext cx="22322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Łącznik prostoliniowy 32"/>
                <p:cNvCxnSpPr/>
                <p:nvPr/>
              </p:nvCxnSpPr>
              <p:spPr>
                <a:xfrm flipH="1">
                  <a:off x="5073854" y="3155404"/>
                  <a:ext cx="504055" cy="24744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Łącznik prostoliniowy 33"/>
                <p:cNvCxnSpPr/>
                <p:nvPr/>
              </p:nvCxnSpPr>
              <p:spPr>
                <a:xfrm flipH="1">
                  <a:off x="2827610" y="5624011"/>
                  <a:ext cx="2246244" cy="587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Łącznik prostoliniowy 34"/>
                <p:cNvCxnSpPr/>
                <p:nvPr/>
              </p:nvCxnSpPr>
              <p:spPr>
                <a:xfrm flipV="1">
                  <a:off x="2832058" y="3159648"/>
                  <a:ext cx="520599" cy="24702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Łącznik prostoliniowy 35"/>
                <p:cNvCxnSpPr/>
                <p:nvPr/>
              </p:nvCxnSpPr>
              <p:spPr>
                <a:xfrm flipV="1">
                  <a:off x="5577908" y="2655592"/>
                  <a:ext cx="432048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Łącznik prostoliniowy 36"/>
                <p:cNvCxnSpPr/>
                <p:nvPr/>
              </p:nvCxnSpPr>
              <p:spPr>
                <a:xfrm flipV="1">
                  <a:off x="3352657" y="2648931"/>
                  <a:ext cx="511053" cy="5064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Łącznik prostoliniowy 37"/>
                <p:cNvCxnSpPr/>
                <p:nvPr/>
              </p:nvCxnSpPr>
              <p:spPr>
                <a:xfrm flipH="1">
                  <a:off x="3856713" y="2655592"/>
                  <a:ext cx="216024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Łącznik prostoliniowy 38"/>
                <p:cNvCxnSpPr/>
                <p:nvPr/>
              </p:nvCxnSpPr>
              <p:spPr>
                <a:xfrm flipH="1">
                  <a:off x="5512899" y="2655056"/>
                  <a:ext cx="504055" cy="247019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oliniowy 39"/>
                <p:cNvCxnSpPr/>
                <p:nvPr/>
              </p:nvCxnSpPr>
              <p:spPr>
                <a:xfrm flipV="1">
                  <a:off x="5080849" y="5119955"/>
                  <a:ext cx="432048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Łącznik prostoliniowy 40"/>
                <p:cNvCxnSpPr/>
                <p:nvPr/>
              </p:nvCxnSpPr>
              <p:spPr>
                <a:xfrm flipH="1">
                  <a:off x="3326080" y="2655592"/>
                  <a:ext cx="530632" cy="24643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Łącznik prostoliniowy 41"/>
                <p:cNvCxnSpPr/>
                <p:nvPr/>
              </p:nvCxnSpPr>
              <p:spPr>
                <a:xfrm flipV="1">
                  <a:off x="2834607" y="5128729"/>
                  <a:ext cx="504056" cy="50405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Łącznik prostoliniowy 42"/>
                <p:cNvCxnSpPr/>
                <p:nvPr/>
              </p:nvCxnSpPr>
              <p:spPr>
                <a:xfrm>
                  <a:off x="3352657" y="5125254"/>
                  <a:ext cx="2664295" cy="347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3" name="Łącznik prostoliniowy 82"/>
              <p:cNvCxnSpPr/>
              <p:nvPr/>
            </p:nvCxnSpPr>
            <p:spPr>
              <a:xfrm>
                <a:off x="7295750" y="3490020"/>
                <a:ext cx="0" cy="1762212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upa 47"/>
            <p:cNvGrpSpPr/>
            <p:nvPr/>
          </p:nvGrpSpPr>
          <p:grpSpPr>
            <a:xfrm>
              <a:off x="7205575" y="5160181"/>
              <a:ext cx="155689" cy="197938"/>
              <a:chOff x="1412104" y="4202450"/>
              <a:chExt cx="155689" cy="197938"/>
            </a:xfrm>
          </p:grpSpPr>
          <p:sp>
            <p:nvSpPr>
              <p:cNvPr id="49" name="Elipsa 48"/>
              <p:cNvSpPr/>
              <p:nvPr/>
            </p:nvSpPr>
            <p:spPr>
              <a:xfrm>
                <a:off x="1449034" y="4239740"/>
                <a:ext cx="32378" cy="324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50" name="Łuk 49"/>
              <p:cNvSpPr/>
              <p:nvPr/>
            </p:nvSpPr>
            <p:spPr>
              <a:xfrm rot="16490284">
                <a:off x="1390980" y="4223574"/>
                <a:ext cx="197938" cy="155689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50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ole tekstowe 181"/>
          <p:cNvSpPr txBox="1"/>
          <p:nvPr/>
        </p:nvSpPr>
        <p:spPr>
          <a:xfrm>
            <a:off x="6821810" y="2609639"/>
            <a:ext cx="2322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Ośmiokątne</a:t>
            </a:r>
            <a:endParaRPr lang="pl-PL" sz="3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83606" y="33265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Graniastosłupy</a:t>
            </a:r>
            <a:endParaRPr lang="pl-PL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5971" y="2609639"/>
            <a:ext cx="2086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Trójkątne</a:t>
            </a:r>
            <a:endParaRPr lang="pl-PL" sz="3200" dirty="0"/>
          </a:p>
        </p:txBody>
      </p:sp>
      <p:grpSp>
        <p:nvGrpSpPr>
          <p:cNvPr id="45" name="Grupa 44"/>
          <p:cNvGrpSpPr/>
          <p:nvPr/>
        </p:nvGrpSpPr>
        <p:grpSpPr>
          <a:xfrm>
            <a:off x="113951" y="3485302"/>
            <a:ext cx="1788200" cy="1065665"/>
            <a:chOff x="827584" y="1988840"/>
            <a:chExt cx="2304256" cy="1872208"/>
          </a:xfrm>
        </p:grpSpPr>
        <p:cxnSp>
          <p:nvCxnSpPr>
            <p:cNvPr id="17" name="Łącznik prostoliniowy 16"/>
            <p:cNvCxnSpPr/>
            <p:nvPr/>
          </p:nvCxnSpPr>
          <p:spPr>
            <a:xfrm>
              <a:off x="827584" y="2420888"/>
              <a:ext cx="0" cy="14401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oliniowy 18"/>
            <p:cNvCxnSpPr/>
            <p:nvPr/>
          </p:nvCxnSpPr>
          <p:spPr>
            <a:xfrm>
              <a:off x="827584" y="3861048"/>
              <a:ext cx="23042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oliniowy 20"/>
            <p:cNvCxnSpPr/>
            <p:nvPr/>
          </p:nvCxnSpPr>
          <p:spPr>
            <a:xfrm flipV="1">
              <a:off x="3131840" y="2420888"/>
              <a:ext cx="0" cy="144016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oliniowy 22"/>
            <p:cNvCxnSpPr/>
            <p:nvPr/>
          </p:nvCxnSpPr>
          <p:spPr>
            <a:xfrm flipH="1">
              <a:off x="827584" y="2420888"/>
              <a:ext cx="23042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oliniowy 26"/>
            <p:cNvCxnSpPr/>
            <p:nvPr/>
          </p:nvCxnSpPr>
          <p:spPr>
            <a:xfrm flipV="1">
              <a:off x="827584" y="1988840"/>
              <a:ext cx="768085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oliniowy 28"/>
            <p:cNvCxnSpPr/>
            <p:nvPr/>
          </p:nvCxnSpPr>
          <p:spPr>
            <a:xfrm flipH="1" flipV="1">
              <a:off x="1595669" y="1988840"/>
              <a:ext cx="1536171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oliniowy 35"/>
            <p:cNvCxnSpPr/>
            <p:nvPr/>
          </p:nvCxnSpPr>
          <p:spPr>
            <a:xfrm>
              <a:off x="1595669" y="1988840"/>
              <a:ext cx="0" cy="142770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Łącznik prostoliniowy 37"/>
            <p:cNvCxnSpPr/>
            <p:nvPr/>
          </p:nvCxnSpPr>
          <p:spPr>
            <a:xfrm>
              <a:off x="1595669" y="3409174"/>
              <a:ext cx="1536171" cy="45187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Łącznik prostoliniowy 42"/>
            <p:cNvCxnSpPr/>
            <p:nvPr/>
          </p:nvCxnSpPr>
          <p:spPr>
            <a:xfrm flipH="1">
              <a:off x="827584" y="3409174"/>
              <a:ext cx="781050" cy="45187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pole tekstowe 50"/>
          <p:cNvSpPr txBox="1"/>
          <p:nvPr/>
        </p:nvSpPr>
        <p:spPr>
          <a:xfrm>
            <a:off x="1996135" y="2871249"/>
            <a:ext cx="279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Czworokątne</a:t>
            </a:r>
            <a:endParaRPr lang="pl-PL" sz="3200" dirty="0"/>
          </a:p>
        </p:txBody>
      </p:sp>
      <p:grpSp>
        <p:nvGrpSpPr>
          <p:cNvPr id="81" name="Grupa 80"/>
          <p:cNvGrpSpPr/>
          <p:nvPr/>
        </p:nvGrpSpPr>
        <p:grpSpPr>
          <a:xfrm>
            <a:off x="2172655" y="3805429"/>
            <a:ext cx="1981547" cy="975454"/>
            <a:chOff x="3923928" y="2537097"/>
            <a:chExt cx="2090886" cy="1487882"/>
          </a:xfrm>
        </p:grpSpPr>
        <p:cxnSp>
          <p:nvCxnSpPr>
            <p:cNvPr id="53" name="Łącznik prostoliniowy 52"/>
            <p:cNvCxnSpPr/>
            <p:nvPr/>
          </p:nvCxnSpPr>
          <p:spPr>
            <a:xfrm>
              <a:off x="4139952" y="4024979"/>
              <a:ext cx="13681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Łącznik prostoliniowy 54"/>
            <p:cNvCxnSpPr/>
            <p:nvPr/>
          </p:nvCxnSpPr>
          <p:spPr>
            <a:xfrm>
              <a:off x="3923928" y="3356992"/>
              <a:ext cx="2088232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Łącznik prostoliniowy 56"/>
            <p:cNvCxnSpPr/>
            <p:nvPr/>
          </p:nvCxnSpPr>
          <p:spPr>
            <a:xfrm flipH="1">
              <a:off x="5508104" y="3356992"/>
              <a:ext cx="504056" cy="6679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Łącznik prostoliniowy 58"/>
            <p:cNvCxnSpPr/>
            <p:nvPr/>
          </p:nvCxnSpPr>
          <p:spPr>
            <a:xfrm>
              <a:off x="3923928" y="3356992"/>
              <a:ext cx="216024" cy="6679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Łącznik prostoliniowy 61"/>
            <p:cNvCxnSpPr/>
            <p:nvPr/>
          </p:nvCxnSpPr>
          <p:spPr>
            <a:xfrm flipV="1">
              <a:off x="3923928" y="2537098"/>
              <a:ext cx="0" cy="8198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7" name="Łącznik prostoliniowy 2056"/>
            <p:cNvCxnSpPr/>
            <p:nvPr/>
          </p:nvCxnSpPr>
          <p:spPr>
            <a:xfrm flipV="1">
              <a:off x="4139952" y="3205085"/>
              <a:ext cx="0" cy="8198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7" name="Łącznik prostoliniowy 2066"/>
            <p:cNvCxnSpPr/>
            <p:nvPr/>
          </p:nvCxnSpPr>
          <p:spPr>
            <a:xfrm>
              <a:off x="4139952" y="3205085"/>
              <a:ext cx="13681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Łącznik prostoliniowy 120"/>
            <p:cNvCxnSpPr/>
            <p:nvPr/>
          </p:nvCxnSpPr>
          <p:spPr>
            <a:xfrm>
              <a:off x="3923928" y="2537098"/>
              <a:ext cx="20882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Łącznik prostoliniowy 121"/>
            <p:cNvCxnSpPr/>
            <p:nvPr/>
          </p:nvCxnSpPr>
          <p:spPr>
            <a:xfrm flipV="1">
              <a:off x="5508104" y="3205085"/>
              <a:ext cx="0" cy="8198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Łącznik prostoliniowy 123"/>
            <p:cNvCxnSpPr/>
            <p:nvPr/>
          </p:nvCxnSpPr>
          <p:spPr>
            <a:xfrm flipH="1">
              <a:off x="5508104" y="2537098"/>
              <a:ext cx="504056" cy="6679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Łącznik prostoliniowy 124"/>
            <p:cNvCxnSpPr/>
            <p:nvPr/>
          </p:nvCxnSpPr>
          <p:spPr>
            <a:xfrm>
              <a:off x="3923928" y="2537097"/>
              <a:ext cx="216024" cy="6679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Łącznik prostoliniowy 125"/>
            <p:cNvCxnSpPr/>
            <p:nvPr/>
          </p:nvCxnSpPr>
          <p:spPr>
            <a:xfrm flipV="1">
              <a:off x="6014814" y="2537097"/>
              <a:ext cx="0" cy="8198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3" name="Grupa 2082"/>
          <p:cNvGrpSpPr/>
          <p:nvPr/>
        </p:nvGrpSpPr>
        <p:grpSpPr>
          <a:xfrm>
            <a:off x="4915380" y="3512301"/>
            <a:ext cx="1293133" cy="1268582"/>
            <a:chOff x="6046914" y="2056055"/>
            <a:chExt cx="1189382" cy="1865166"/>
          </a:xfrm>
        </p:grpSpPr>
        <p:cxnSp>
          <p:nvCxnSpPr>
            <p:cNvPr id="111" name="Łącznik prostoliniowy 110"/>
            <p:cNvCxnSpPr/>
            <p:nvPr/>
          </p:nvCxnSpPr>
          <p:spPr>
            <a:xfrm>
              <a:off x="6228184" y="3921221"/>
              <a:ext cx="10081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Łącznik prostoliniowy 112"/>
            <p:cNvCxnSpPr/>
            <p:nvPr/>
          </p:nvCxnSpPr>
          <p:spPr>
            <a:xfrm flipH="1">
              <a:off x="6820266" y="2784675"/>
              <a:ext cx="92559" cy="623342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Łącznik prostoliniowy 114"/>
            <p:cNvCxnSpPr/>
            <p:nvPr/>
          </p:nvCxnSpPr>
          <p:spPr>
            <a:xfrm>
              <a:off x="6820264" y="3408017"/>
              <a:ext cx="416032" cy="51320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Łącznik prostoliniowy 116"/>
            <p:cNvCxnSpPr/>
            <p:nvPr/>
          </p:nvCxnSpPr>
          <p:spPr>
            <a:xfrm flipH="1">
              <a:off x="6048730" y="2784675"/>
              <a:ext cx="864096" cy="333992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Łącznik prostoliniowy 118"/>
            <p:cNvCxnSpPr/>
            <p:nvPr/>
          </p:nvCxnSpPr>
          <p:spPr>
            <a:xfrm>
              <a:off x="6048164" y="3105343"/>
              <a:ext cx="180020" cy="8158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1" name="Łącznik prostoliniowy 2080"/>
            <p:cNvCxnSpPr/>
            <p:nvPr/>
          </p:nvCxnSpPr>
          <p:spPr>
            <a:xfrm flipV="1">
              <a:off x="6228184" y="3177281"/>
              <a:ext cx="0" cy="7439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Łącznik prostoliniowy 161"/>
            <p:cNvCxnSpPr/>
            <p:nvPr/>
          </p:nvCxnSpPr>
          <p:spPr>
            <a:xfrm flipV="1">
              <a:off x="6914174" y="2056056"/>
              <a:ext cx="0" cy="7439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Łącznik prostoliniowy 162"/>
            <p:cNvCxnSpPr/>
            <p:nvPr/>
          </p:nvCxnSpPr>
          <p:spPr>
            <a:xfrm flipV="1">
              <a:off x="6048730" y="2374726"/>
              <a:ext cx="0" cy="7439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Łącznik prostoliniowy 163"/>
            <p:cNvCxnSpPr/>
            <p:nvPr/>
          </p:nvCxnSpPr>
          <p:spPr>
            <a:xfrm flipV="1">
              <a:off x="6820266" y="2664076"/>
              <a:ext cx="0" cy="74394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Łącznik prostoliniowy 164"/>
            <p:cNvCxnSpPr/>
            <p:nvPr/>
          </p:nvCxnSpPr>
          <p:spPr>
            <a:xfrm flipV="1">
              <a:off x="7233121" y="3175026"/>
              <a:ext cx="0" cy="7439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Łącznik prostoliniowy 165"/>
            <p:cNvCxnSpPr/>
            <p:nvPr/>
          </p:nvCxnSpPr>
          <p:spPr>
            <a:xfrm flipH="1">
              <a:off x="6820266" y="2056057"/>
              <a:ext cx="89387" cy="630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Łącznik prostoliniowy 166"/>
            <p:cNvCxnSpPr/>
            <p:nvPr/>
          </p:nvCxnSpPr>
          <p:spPr>
            <a:xfrm flipH="1">
              <a:off x="6046915" y="2056055"/>
              <a:ext cx="867259" cy="3186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Łącznik prostoliniowy 167"/>
            <p:cNvCxnSpPr/>
            <p:nvPr/>
          </p:nvCxnSpPr>
          <p:spPr>
            <a:xfrm>
              <a:off x="6820264" y="2686316"/>
              <a:ext cx="412857" cy="495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Łącznik prostoliniowy 168"/>
            <p:cNvCxnSpPr/>
            <p:nvPr/>
          </p:nvCxnSpPr>
          <p:spPr>
            <a:xfrm>
              <a:off x="6225009" y="3177377"/>
              <a:ext cx="10081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Łącznik prostoliniowy 169"/>
            <p:cNvCxnSpPr/>
            <p:nvPr/>
          </p:nvCxnSpPr>
          <p:spPr>
            <a:xfrm>
              <a:off x="6046914" y="2374726"/>
              <a:ext cx="181837" cy="8050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2" name="pole tekstowe 2081"/>
          <p:cNvSpPr txBox="1"/>
          <p:nvPr/>
        </p:nvSpPr>
        <p:spPr>
          <a:xfrm>
            <a:off x="4571385" y="2871249"/>
            <a:ext cx="2415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Pięciokątne</a:t>
            </a:r>
            <a:endParaRPr lang="pl-PL" sz="3200" dirty="0"/>
          </a:p>
        </p:txBody>
      </p:sp>
      <p:grpSp>
        <p:nvGrpSpPr>
          <p:cNvPr id="181" name="Grupa 180"/>
          <p:cNvGrpSpPr/>
          <p:nvPr/>
        </p:nvGrpSpPr>
        <p:grpSpPr>
          <a:xfrm>
            <a:off x="6974433" y="3585967"/>
            <a:ext cx="1854995" cy="1085197"/>
            <a:chOff x="7037485" y="2300639"/>
            <a:chExt cx="1837783" cy="1044669"/>
          </a:xfrm>
        </p:grpSpPr>
        <p:cxnSp>
          <p:nvCxnSpPr>
            <p:cNvPr id="2089" name="Łącznik prostoliniowy 2088"/>
            <p:cNvCxnSpPr/>
            <p:nvPr/>
          </p:nvCxnSpPr>
          <p:spPr>
            <a:xfrm>
              <a:off x="7313067" y="2716667"/>
              <a:ext cx="0" cy="6277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1" name="Łącznik prostoliniowy 2090"/>
            <p:cNvCxnSpPr/>
            <p:nvPr/>
          </p:nvCxnSpPr>
          <p:spPr>
            <a:xfrm>
              <a:off x="7308304" y="3345308"/>
              <a:ext cx="12961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3" name="Łącznik prostoliniowy 2092"/>
            <p:cNvCxnSpPr/>
            <p:nvPr/>
          </p:nvCxnSpPr>
          <p:spPr>
            <a:xfrm flipV="1">
              <a:off x="8599686" y="2716667"/>
              <a:ext cx="0" cy="627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3" name="Łącznik prostoliniowy 2102"/>
            <p:cNvCxnSpPr/>
            <p:nvPr/>
          </p:nvCxnSpPr>
          <p:spPr>
            <a:xfrm>
              <a:off x="7308304" y="2719921"/>
              <a:ext cx="12961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Łącznik prostoliniowy 170"/>
            <p:cNvCxnSpPr/>
            <p:nvPr/>
          </p:nvCxnSpPr>
          <p:spPr>
            <a:xfrm rot="1440000">
              <a:off x="7037485" y="3288373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Łącznik prostoliniowy 216"/>
            <p:cNvCxnSpPr/>
            <p:nvPr/>
          </p:nvCxnSpPr>
          <p:spPr>
            <a:xfrm rot="-1440000">
              <a:off x="8587235" y="3289033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Łącznik prostoliniowy 217"/>
            <p:cNvCxnSpPr/>
            <p:nvPr/>
          </p:nvCxnSpPr>
          <p:spPr>
            <a:xfrm>
              <a:off x="7052316" y="2603023"/>
              <a:ext cx="0" cy="6277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Łącznik prostoliniowy 218"/>
            <p:cNvCxnSpPr/>
            <p:nvPr/>
          </p:nvCxnSpPr>
          <p:spPr>
            <a:xfrm rot="1440000">
              <a:off x="7037485" y="2661600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Łącznik prostoliniowy 219"/>
            <p:cNvCxnSpPr/>
            <p:nvPr/>
          </p:nvCxnSpPr>
          <p:spPr>
            <a:xfrm flipV="1">
              <a:off x="8860436" y="2603175"/>
              <a:ext cx="0" cy="627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Łącznik prostoliniowy 220"/>
            <p:cNvCxnSpPr/>
            <p:nvPr/>
          </p:nvCxnSpPr>
          <p:spPr>
            <a:xfrm rot="-1440000">
              <a:off x="8587236" y="2660958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Łącznik prostoliniowy 172"/>
            <p:cNvCxnSpPr/>
            <p:nvPr/>
          </p:nvCxnSpPr>
          <p:spPr>
            <a:xfrm flipV="1">
              <a:off x="7052316" y="2420888"/>
              <a:ext cx="0" cy="1821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Łącznik prostoliniowy 224"/>
            <p:cNvCxnSpPr/>
            <p:nvPr/>
          </p:nvCxnSpPr>
          <p:spPr>
            <a:xfrm flipV="1">
              <a:off x="8860436" y="2418507"/>
              <a:ext cx="0" cy="1821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Łącznik prostoliniowy 225"/>
            <p:cNvCxnSpPr/>
            <p:nvPr/>
          </p:nvCxnSpPr>
          <p:spPr>
            <a:xfrm rot="1440000">
              <a:off x="8587236" y="2362312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Łącznik prostoliniowy 226"/>
            <p:cNvCxnSpPr/>
            <p:nvPr/>
          </p:nvCxnSpPr>
          <p:spPr>
            <a:xfrm rot="-1440000">
              <a:off x="7037485" y="2364692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Łącznik prostoliniowy 227"/>
            <p:cNvCxnSpPr/>
            <p:nvPr/>
          </p:nvCxnSpPr>
          <p:spPr>
            <a:xfrm>
              <a:off x="7310685" y="2304702"/>
              <a:ext cx="12961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Łącznik prostoliniowy 228"/>
            <p:cNvCxnSpPr/>
            <p:nvPr/>
          </p:nvCxnSpPr>
          <p:spPr>
            <a:xfrm flipV="1">
              <a:off x="8602067" y="2306115"/>
              <a:ext cx="0" cy="62776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Łącznik prostoliniowy 229"/>
            <p:cNvCxnSpPr/>
            <p:nvPr/>
          </p:nvCxnSpPr>
          <p:spPr>
            <a:xfrm rot="1440000">
              <a:off x="8587236" y="2986985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Łącznik prostoliniowy 230"/>
            <p:cNvCxnSpPr/>
            <p:nvPr/>
          </p:nvCxnSpPr>
          <p:spPr>
            <a:xfrm rot="-1440000">
              <a:off x="7042246" y="2983920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Łącznik prostoliniowy 231"/>
            <p:cNvCxnSpPr/>
            <p:nvPr/>
          </p:nvCxnSpPr>
          <p:spPr>
            <a:xfrm>
              <a:off x="7318324" y="2300639"/>
              <a:ext cx="0" cy="62776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Łącznik prostoliniowy 232"/>
            <p:cNvCxnSpPr/>
            <p:nvPr/>
          </p:nvCxnSpPr>
          <p:spPr>
            <a:xfrm>
              <a:off x="7311479" y="2931583"/>
              <a:ext cx="1296144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Łącznik prosty ze strzałką 187"/>
          <p:cNvCxnSpPr>
            <a:stCxn id="4" idx="2"/>
            <a:endCxn id="7" idx="0"/>
          </p:cNvCxnSpPr>
          <p:nvPr/>
        </p:nvCxnSpPr>
        <p:spPr>
          <a:xfrm flipH="1">
            <a:off x="1129313" y="1255986"/>
            <a:ext cx="3410777" cy="13536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0" name="Łącznik prosty ze strzałką 189"/>
          <p:cNvCxnSpPr>
            <a:stCxn id="4" idx="2"/>
            <a:endCxn id="51" idx="0"/>
          </p:cNvCxnSpPr>
          <p:nvPr/>
        </p:nvCxnSpPr>
        <p:spPr>
          <a:xfrm flipH="1">
            <a:off x="3395172" y="1255986"/>
            <a:ext cx="1144918" cy="1615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4" name="Łącznik prosty ze strzałką 223"/>
          <p:cNvCxnSpPr>
            <a:stCxn id="4" idx="2"/>
            <a:endCxn id="2082" idx="0"/>
          </p:cNvCxnSpPr>
          <p:nvPr/>
        </p:nvCxnSpPr>
        <p:spPr>
          <a:xfrm>
            <a:off x="4540090" y="1255986"/>
            <a:ext cx="1239103" cy="1615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5" name="Łącznik prosty ze strzałką 234"/>
          <p:cNvCxnSpPr>
            <a:stCxn id="4" idx="2"/>
            <a:endCxn id="182" idx="0"/>
          </p:cNvCxnSpPr>
          <p:nvPr/>
        </p:nvCxnSpPr>
        <p:spPr>
          <a:xfrm>
            <a:off x="4540090" y="1255986"/>
            <a:ext cx="3442815" cy="13536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3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59945" y="188640"/>
            <a:ext cx="8058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Graniastosłupy</a:t>
            </a:r>
            <a:endParaRPr lang="pl-PL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43" name="Grupa 42"/>
          <p:cNvGrpSpPr/>
          <p:nvPr/>
        </p:nvGrpSpPr>
        <p:grpSpPr>
          <a:xfrm>
            <a:off x="547786" y="3181005"/>
            <a:ext cx="2417102" cy="2953440"/>
            <a:chOff x="1114426" y="3356178"/>
            <a:chExt cx="1800200" cy="2161054"/>
          </a:xfrm>
        </p:grpSpPr>
        <p:grpSp>
          <p:nvGrpSpPr>
            <p:cNvPr id="31" name="Grupa 30"/>
            <p:cNvGrpSpPr/>
            <p:nvPr/>
          </p:nvGrpSpPr>
          <p:grpSpPr>
            <a:xfrm>
              <a:off x="1116807" y="3641539"/>
              <a:ext cx="1370508" cy="1875693"/>
              <a:chOff x="1116807" y="3641539"/>
              <a:chExt cx="1370508" cy="1875693"/>
            </a:xfrm>
          </p:grpSpPr>
          <p:cxnSp>
            <p:nvCxnSpPr>
              <p:cNvPr id="24" name="Łącznik prostoliniowy 23"/>
              <p:cNvCxnSpPr/>
              <p:nvPr/>
            </p:nvCxnSpPr>
            <p:spPr>
              <a:xfrm>
                <a:off x="1119163" y="5515955"/>
                <a:ext cx="13681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oliniowy 25"/>
              <p:cNvCxnSpPr/>
              <p:nvPr/>
            </p:nvCxnSpPr>
            <p:spPr>
              <a:xfrm flipV="1">
                <a:off x="1119163" y="3641539"/>
                <a:ext cx="0" cy="18722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oliniowy 28"/>
              <p:cNvCxnSpPr/>
              <p:nvPr/>
            </p:nvCxnSpPr>
            <p:spPr>
              <a:xfrm flipV="1">
                <a:off x="2484959" y="3645024"/>
                <a:ext cx="0" cy="18722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oliniowy 29"/>
              <p:cNvCxnSpPr/>
              <p:nvPr/>
            </p:nvCxnSpPr>
            <p:spPr>
              <a:xfrm>
                <a:off x="1116807" y="3649786"/>
                <a:ext cx="13681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a 32"/>
            <p:cNvGrpSpPr/>
            <p:nvPr/>
          </p:nvGrpSpPr>
          <p:grpSpPr>
            <a:xfrm>
              <a:off x="1545283" y="3356178"/>
              <a:ext cx="1369343" cy="1876197"/>
              <a:chOff x="1115616" y="3644210"/>
              <a:chExt cx="1369343" cy="1876197"/>
            </a:xfrm>
          </p:grpSpPr>
          <p:cxnSp>
            <p:nvCxnSpPr>
              <p:cNvPr id="34" name="Łącznik prostoliniowy 33"/>
              <p:cNvCxnSpPr/>
              <p:nvPr/>
            </p:nvCxnSpPr>
            <p:spPr>
              <a:xfrm>
                <a:off x="1115616" y="5512470"/>
                <a:ext cx="136815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oliniowy 34"/>
              <p:cNvCxnSpPr/>
              <p:nvPr/>
            </p:nvCxnSpPr>
            <p:spPr>
              <a:xfrm flipV="1">
                <a:off x="1115616" y="3645024"/>
                <a:ext cx="0" cy="187220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oliniowy 35"/>
              <p:cNvCxnSpPr/>
              <p:nvPr/>
            </p:nvCxnSpPr>
            <p:spPr>
              <a:xfrm flipV="1">
                <a:off x="2481784" y="3648199"/>
                <a:ext cx="0" cy="18722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oliniowy 36"/>
              <p:cNvCxnSpPr/>
              <p:nvPr/>
            </p:nvCxnSpPr>
            <p:spPr>
              <a:xfrm>
                <a:off x="1116807" y="3644210"/>
                <a:ext cx="13681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Łącznik prostoliniowy 38"/>
            <p:cNvCxnSpPr/>
            <p:nvPr/>
          </p:nvCxnSpPr>
          <p:spPr>
            <a:xfrm flipV="1">
              <a:off x="2482578" y="3359373"/>
              <a:ext cx="430857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oliniowy 39"/>
            <p:cNvCxnSpPr/>
            <p:nvPr/>
          </p:nvCxnSpPr>
          <p:spPr>
            <a:xfrm flipV="1">
              <a:off x="1116807" y="3359373"/>
              <a:ext cx="430857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Łącznik prostoliniowy 40"/>
            <p:cNvCxnSpPr/>
            <p:nvPr/>
          </p:nvCxnSpPr>
          <p:spPr>
            <a:xfrm flipV="1">
              <a:off x="2482578" y="5226819"/>
              <a:ext cx="430857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Łącznik prostoliniowy 41"/>
            <p:cNvCxnSpPr/>
            <p:nvPr/>
          </p:nvCxnSpPr>
          <p:spPr>
            <a:xfrm flipV="1">
              <a:off x="1114426" y="5224438"/>
              <a:ext cx="430857" cy="288032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pole tekstowe 43"/>
          <p:cNvSpPr txBox="1"/>
          <p:nvPr/>
        </p:nvSpPr>
        <p:spPr>
          <a:xfrm>
            <a:off x="124148" y="2060847"/>
            <a:ext cx="5714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Prostopadłościan – wszystkie jego ściany są prostokątami.</a:t>
            </a:r>
            <a:endParaRPr lang="pl-PL" sz="2800" dirty="0"/>
          </a:p>
        </p:txBody>
      </p:sp>
      <p:grpSp>
        <p:nvGrpSpPr>
          <p:cNvPr id="8" name="Grupa 7"/>
          <p:cNvGrpSpPr/>
          <p:nvPr/>
        </p:nvGrpSpPr>
        <p:grpSpPr>
          <a:xfrm>
            <a:off x="5940152" y="2454873"/>
            <a:ext cx="2236259" cy="2232249"/>
            <a:chOff x="5675015" y="3205470"/>
            <a:chExt cx="2236259" cy="2232249"/>
          </a:xfrm>
        </p:grpSpPr>
        <p:sp>
          <p:nvSpPr>
            <p:cNvPr id="61" name="Sześcian 60"/>
            <p:cNvSpPr/>
            <p:nvPr/>
          </p:nvSpPr>
          <p:spPr>
            <a:xfrm>
              <a:off x="5679026" y="3205471"/>
              <a:ext cx="2232248" cy="2232248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81" name="Łącznik prostoliniowy 80"/>
            <p:cNvCxnSpPr/>
            <p:nvPr/>
          </p:nvCxnSpPr>
          <p:spPr>
            <a:xfrm>
              <a:off x="6242154" y="3205470"/>
              <a:ext cx="0" cy="166368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Łącznik prostoliniowy 2"/>
            <p:cNvCxnSpPr/>
            <p:nvPr/>
          </p:nvCxnSpPr>
          <p:spPr>
            <a:xfrm>
              <a:off x="6238143" y="4873170"/>
              <a:ext cx="1669120" cy="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Łącznik prostoliniowy 5"/>
            <p:cNvCxnSpPr/>
            <p:nvPr/>
          </p:nvCxnSpPr>
          <p:spPr>
            <a:xfrm flipV="1">
              <a:off x="5675015" y="4865149"/>
              <a:ext cx="568559" cy="56855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pole tekstowe 8"/>
          <p:cNvSpPr txBox="1"/>
          <p:nvPr/>
        </p:nvSpPr>
        <p:spPr>
          <a:xfrm>
            <a:off x="4649744" y="4979949"/>
            <a:ext cx="4288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Sześcian – wszystkie jego ściany są przystającymi kwadratami.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55196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89813" y="5803823"/>
            <a:ext cx="2042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Trójkąt równoboczny</a:t>
            </a:r>
            <a:endParaRPr lang="pl-PL" sz="2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805952" y="4148571"/>
            <a:ext cx="13662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Kwadrat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413681" y="4154637"/>
            <a:ext cx="1709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Sześciokąt foremny</a:t>
            </a:r>
            <a:endParaRPr lang="pl-PL" sz="2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599846" y="5799958"/>
            <a:ext cx="1612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Pięciokąt foremny</a:t>
            </a:r>
            <a:endParaRPr lang="pl-PL" sz="2400" dirty="0"/>
          </a:p>
        </p:txBody>
      </p:sp>
      <p:grpSp>
        <p:nvGrpSpPr>
          <p:cNvPr id="9" name="Grupa 8"/>
          <p:cNvGrpSpPr/>
          <p:nvPr/>
        </p:nvGrpSpPr>
        <p:grpSpPr>
          <a:xfrm>
            <a:off x="2202753" y="1960276"/>
            <a:ext cx="2309497" cy="2295717"/>
            <a:chOff x="2328616" y="2024274"/>
            <a:chExt cx="2309497" cy="2295717"/>
          </a:xfrm>
        </p:grpSpPr>
        <p:sp>
          <p:nvSpPr>
            <p:cNvPr id="6" name="Prostokąt 5"/>
            <p:cNvSpPr/>
            <p:nvPr/>
          </p:nvSpPr>
          <p:spPr>
            <a:xfrm>
              <a:off x="2656907" y="2338786"/>
              <a:ext cx="1664312" cy="1664312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9" name="Łuk 18"/>
            <p:cNvSpPr/>
            <p:nvPr/>
          </p:nvSpPr>
          <p:spPr>
            <a:xfrm>
              <a:off x="2374087" y="3671919"/>
              <a:ext cx="584687" cy="648072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1" name="Łuk 30"/>
            <p:cNvSpPr/>
            <p:nvPr/>
          </p:nvSpPr>
          <p:spPr>
            <a:xfrm rot="10800000">
              <a:off x="4022302" y="2024274"/>
              <a:ext cx="584687" cy="648072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2" name="Łuk 31"/>
            <p:cNvSpPr/>
            <p:nvPr/>
          </p:nvSpPr>
          <p:spPr>
            <a:xfrm rot="16200000">
              <a:off x="4021733" y="3672380"/>
              <a:ext cx="584687" cy="648072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3" name="Łuk 32"/>
            <p:cNvSpPr/>
            <p:nvPr/>
          </p:nvSpPr>
          <p:spPr>
            <a:xfrm rot="5224033">
              <a:off x="2360308" y="2039679"/>
              <a:ext cx="584687" cy="648072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3" name="Grupa 2"/>
          <p:cNvGrpSpPr/>
          <p:nvPr/>
        </p:nvGrpSpPr>
        <p:grpSpPr>
          <a:xfrm>
            <a:off x="503548" y="3839066"/>
            <a:ext cx="2147576" cy="2026768"/>
            <a:chOff x="503548" y="3839066"/>
            <a:chExt cx="2147576" cy="2026768"/>
          </a:xfrm>
        </p:grpSpPr>
        <p:sp>
          <p:nvSpPr>
            <p:cNvPr id="5" name="Trójkąt równoramienny 4"/>
            <p:cNvSpPr/>
            <p:nvPr/>
          </p:nvSpPr>
          <p:spPr>
            <a:xfrm>
              <a:off x="589813" y="3941184"/>
              <a:ext cx="1936088" cy="1669042"/>
            </a:xfrm>
            <a:prstGeom prst="triangl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1" name="Łuk 20"/>
            <p:cNvSpPr/>
            <p:nvPr/>
          </p:nvSpPr>
          <p:spPr>
            <a:xfrm>
              <a:off x="503548" y="5340331"/>
              <a:ext cx="504056" cy="525503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4" name="Łuk 33"/>
            <p:cNvSpPr/>
            <p:nvPr/>
          </p:nvSpPr>
          <p:spPr>
            <a:xfrm rot="15538132">
              <a:off x="2136345" y="5289405"/>
              <a:ext cx="504056" cy="525503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5" name="Łuk 34"/>
            <p:cNvSpPr/>
            <p:nvPr/>
          </p:nvSpPr>
          <p:spPr>
            <a:xfrm rot="7978450">
              <a:off x="1294877" y="3828342"/>
              <a:ext cx="504056" cy="525503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5965825" y="1967885"/>
            <a:ext cx="2610037" cy="2267640"/>
            <a:chOff x="5965825" y="1967885"/>
            <a:chExt cx="2610037" cy="2267640"/>
          </a:xfrm>
        </p:grpSpPr>
        <p:sp>
          <p:nvSpPr>
            <p:cNvPr id="8" name="Sześciokąt 7"/>
            <p:cNvSpPr/>
            <p:nvPr/>
          </p:nvSpPr>
          <p:spPr>
            <a:xfrm>
              <a:off x="6300192" y="2276872"/>
              <a:ext cx="1936088" cy="1669041"/>
            </a:xfrm>
            <a:prstGeom prst="hexagon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6" name="Łuk 35"/>
            <p:cNvSpPr/>
            <p:nvPr/>
          </p:nvSpPr>
          <p:spPr>
            <a:xfrm rot="21045761">
              <a:off x="6402897" y="3723341"/>
              <a:ext cx="504056" cy="512184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7" name="Łuk 36"/>
            <p:cNvSpPr/>
            <p:nvPr/>
          </p:nvSpPr>
          <p:spPr>
            <a:xfrm rot="16405382">
              <a:off x="7667646" y="3696792"/>
              <a:ext cx="504056" cy="512184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8" name="Łuk 37"/>
            <p:cNvSpPr/>
            <p:nvPr/>
          </p:nvSpPr>
          <p:spPr>
            <a:xfrm rot="2952802">
              <a:off x="5969889" y="2813321"/>
              <a:ext cx="504056" cy="512184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9" name="Łuk 38"/>
            <p:cNvSpPr/>
            <p:nvPr/>
          </p:nvSpPr>
          <p:spPr>
            <a:xfrm rot="13648980">
              <a:off x="8067742" y="2880686"/>
              <a:ext cx="504056" cy="512184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0" name="Łuk 39"/>
            <p:cNvSpPr/>
            <p:nvPr/>
          </p:nvSpPr>
          <p:spPr>
            <a:xfrm rot="6192890">
              <a:off x="6436859" y="1969399"/>
              <a:ext cx="504056" cy="512184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1" name="Łuk 40"/>
            <p:cNvSpPr/>
            <p:nvPr/>
          </p:nvSpPr>
          <p:spPr>
            <a:xfrm rot="9946448">
              <a:off x="7593819" y="1967885"/>
              <a:ext cx="504056" cy="512184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4244617" y="3642174"/>
            <a:ext cx="2334662" cy="2240998"/>
            <a:chOff x="4244617" y="3642174"/>
            <a:chExt cx="2334662" cy="2240998"/>
          </a:xfrm>
        </p:grpSpPr>
        <p:sp>
          <p:nvSpPr>
            <p:cNvPr id="7" name="Pięciokąt foremny 6"/>
            <p:cNvSpPr/>
            <p:nvPr/>
          </p:nvSpPr>
          <p:spPr>
            <a:xfrm>
              <a:off x="4512250" y="3907425"/>
              <a:ext cx="1787942" cy="1702801"/>
            </a:xfrm>
            <a:prstGeom prst="pentagon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3" name="Łuk 42"/>
            <p:cNvSpPr/>
            <p:nvPr/>
          </p:nvSpPr>
          <p:spPr>
            <a:xfrm rot="8039280">
              <a:off x="5170874" y="3633186"/>
              <a:ext cx="461923" cy="479899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4" name="Łuk 43"/>
            <p:cNvSpPr/>
            <p:nvPr/>
          </p:nvSpPr>
          <p:spPr>
            <a:xfrm rot="3928629">
              <a:off x="4253605" y="4290943"/>
              <a:ext cx="461923" cy="479899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5" name="Łuk 44"/>
            <p:cNvSpPr/>
            <p:nvPr/>
          </p:nvSpPr>
          <p:spPr>
            <a:xfrm rot="12730872">
              <a:off x="6117356" y="4342139"/>
              <a:ext cx="461923" cy="479899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6" name="Łuk 45"/>
            <p:cNvSpPr/>
            <p:nvPr/>
          </p:nvSpPr>
          <p:spPr>
            <a:xfrm rot="16200000">
              <a:off x="5798842" y="5363133"/>
              <a:ext cx="461923" cy="479899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7" name="Łuk 46"/>
            <p:cNvSpPr/>
            <p:nvPr/>
          </p:nvSpPr>
          <p:spPr>
            <a:xfrm rot="20981758">
              <a:off x="4609126" y="5403273"/>
              <a:ext cx="461923" cy="479899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4" name="Prostokąt 3"/>
          <p:cNvSpPr/>
          <p:nvPr/>
        </p:nvSpPr>
        <p:spPr>
          <a:xfrm>
            <a:off x="478770" y="260648"/>
            <a:ext cx="8302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Graniastosłupy prawidłowe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42734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a 54"/>
          <p:cNvGrpSpPr/>
          <p:nvPr/>
        </p:nvGrpSpPr>
        <p:grpSpPr>
          <a:xfrm>
            <a:off x="2720792" y="1986459"/>
            <a:ext cx="3214595" cy="3848444"/>
            <a:chOff x="3489457" y="2564904"/>
            <a:chExt cx="2161841" cy="2443510"/>
          </a:xfrm>
        </p:grpSpPr>
        <p:cxnSp>
          <p:nvCxnSpPr>
            <p:cNvPr id="35" name="Łącznik prostoliniowy 34"/>
            <p:cNvCxnSpPr/>
            <p:nvPr/>
          </p:nvCxnSpPr>
          <p:spPr>
            <a:xfrm flipV="1">
              <a:off x="4139952" y="4792390"/>
              <a:ext cx="1080120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oliniowy 36"/>
            <p:cNvCxnSpPr/>
            <p:nvPr/>
          </p:nvCxnSpPr>
          <p:spPr>
            <a:xfrm flipV="1">
              <a:off x="5219250" y="4073676"/>
              <a:ext cx="432048" cy="720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oliniowy 38"/>
            <p:cNvCxnSpPr/>
            <p:nvPr/>
          </p:nvCxnSpPr>
          <p:spPr>
            <a:xfrm flipH="1" flipV="1">
              <a:off x="3493481" y="4646862"/>
              <a:ext cx="648072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Łącznik prostoliniowy 40"/>
            <p:cNvCxnSpPr/>
            <p:nvPr/>
          </p:nvCxnSpPr>
          <p:spPr>
            <a:xfrm flipH="1">
              <a:off x="3489457" y="4074691"/>
              <a:ext cx="2160240" cy="57606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Łącznik prostoliniowy 42"/>
            <p:cNvCxnSpPr/>
            <p:nvPr/>
          </p:nvCxnSpPr>
          <p:spPr>
            <a:xfrm flipV="1">
              <a:off x="4139952" y="2573976"/>
              <a:ext cx="430448" cy="2434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Łącznik prostoliniowy 44"/>
            <p:cNvCxnSpPr/>
            <p:nvPr/>
          </p:nvCxnSpPr>
          <p:spPr>
            <a:xfrm flipH="1" flipV="1">
              <a:off x="4572000" y="2573333"/>
              <a:ext cx="648072" cy="22190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oliniowy 47"/>
            <p:cNvCxnSpPr/>
            <p:nvPr/>
          </p:nvCxnSpPr>
          <p:spPr>
            <a:xfrm flipV="1">
              <a:off x="3493481" y="2567929"/>
              <a:ext cx="1076096" cy="20828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Łącznik prostoliniowy 53"/>
            <p:cNvCxnSpPr/>
            <p:nvPr/>
          </p:nvCxnSpPr>
          <p:spPr>
            <a:xfrm flipH="1" flipV="1">
              <a:off x="4569619" y="2564904"/>
              <a:ext cx="1080120" cy="15121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pole tekstowe 55"/>
          <p:cNvSpPr txBox="1"/>
          <p:nvPr/>
        </p:nvSpPr>
        <p:spPr>
          <a:xfrm>
            <a:off x="467544" y="1158603"/>
            <a:ext cx="2887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/>
              <a:t>w</a:t>
            </a:r>
            <a:r>
              <a:rPr lang="pl-PL" sz="2000" i="1" dirty="0" smtClean="0"/>
              <a:t>ierzchołek ostrosłupa</a:t>
            </a:r>
            <a:endParaRPr lang="pl-PL" sz="2000" i="1" dirty="0"/>
          </a:p>
        </p:txBody>
      </p:sp>
      <p:cxnSp>
        <p:nvCxnSpPr>
          <p:cNvPr id="73" name="Łącznik prosty ze strzałką 72"/>
          <p:cNvCxnSpPr>
            <a:stCxn id="56" idx="3"/>
          </p:cNvCxnSpPr>
          <p:nvPr/>
        </p:nvCxnSpPr>
        <p:spPr>
          <a:xfrm>
            <a:off x="3354884" y="1358658"/>
            <a:ext cx="972079" cy="6301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pole tekstowe 79"/>
          <p:cNvSpPr txBox="1"/>
          <p:nvPr/>
        </p:nvSpPr>
        <p:spPr>
          <a:xfrm>
            <a:off x="827584" y="3393261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/>
              <a:t>ś</a:t>
            </a:r>
            <a:r>
              <a:rPr lang="pl-PL" sz="2000" i="1" dirty="0" smtClean="0"/>
              <a:t>ciana boczna</a:t>
            </a:r>
            <a:endParaRPr lang="pl-PL" sz="2000" i="1" dirty="0"/>
          </a:p>
        </p:txBody>
      </p:sp>
      <p:cxnSp>
        <p:nvCxnSpPr>
          <p:cNvPr id="82" name="Łącznik prosty ze strzałką 81"/>
          <p:cNvCxnSpPr>
            <a:stCxn id="80" idx="3"/>
          </p:cNvCxnSpPr>
          <p:nvPr/>
        </p:nvCxnSpPr>
        <p:spPr>
          <a:xfrm>
            <a:off x="2627784" y="3593316"/>
            <a:ext cx="1060275" cy="3245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pole tekstowe 83"/>
          <p:cNvSpPr txBox="1"/>
          <p:nvPr/>
        </p:nvSpPr>
        <p:spPr>
          <a:xfrm>
            <a:off x="2373866" y="6093296"/>
            <a:ext cx="1314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/>
              <a:t>podstawa</a:t>
            </a:r>
            <a:endParaRPr lang="pl-PL" sz="2000" i="1" dirty="0"/>
          </a:p>
        </p:txBody>
      </p:sp>
      <p:cxnSp>
        <p:nvCxnSpPr>
          <p:cNvPr id="91" name="Łącznik prosty ze strzałką 90"/>
          <p:cNvCxnSpPr>
            <a:stCxn id="84" idx="3"/>
          </p:cNvCxnSpPr>
          <p:nvPr/>
        </p:nvCxnSpPr>
        <p:spPr>
          <a:xfrm flipV="1">
            <a:off x="3688059" y="5265471"/>
            <a:ext cx="642443" cy="10278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" name="pole tekstowe 91"/>
          <p:cNvSpPr txBox="1"/>
          <p:nvPr/>
        </p:nvSpPr>
        <p:spPr>
          <a:xfrm>
            <a:off x="6228184" y="583252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/>
              <a:t>w</a:t>
            </a:r>
            <a:r>
              <a:rPr lang="pl-PL" sz="2000" i="1" dirty="0" smtClean="0"/>
              <a:t>ierzchołek podstawy</a:t>
            </a:r>
            <a:endParaRPr lang="pl-PL" sz="2000" i="1" dirty="0"/>
          </a:p>
        </p:txBody>
      </p:sp>
      <p:cxnSp>
        <p:nvCxnSpPr>
          <p:cNvPr id="94" name="Łącznik prosty ze strzałką 93"/>
          <p:cNvCxnSpPr>
            <a:stCxn id="92" idx="1"/>
          </p:cNvCxnSpPr>
          <p:nvPr/>
        </p:nvCxnSpPr>
        <p:spPr>
          <a:xfrm flipH="1" flipV="1">
            <a:off x="5294166" y="5494673"/>
            <a:ext cx="934018" cy="5379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pole tekstowe 94"/>
          <p:cNvSpPr txBox="1"/>
          <p:nvPr/>
        </p:nvSpPr>
        <p:spPr>
          <a:xfrm>
            <a:off x="6012160" y="184482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/>
              <a:t>krawędzie boczne</a:t>
            </a:r>
            <a:endParaRPr lang="pl-PL" sz="2000" i="1" dirty="0"/>
          </a:p>
        </p:txBody>
      </p:sp>
      <p:cxnSp>
        <p:nvCxnSpPr>
          <p:cNvPr id="99" name="Łącznik prosty ze strzałką 98"/>
          <p:cNvCxnSpPr>
            <a:stCxn id="95" idx="1"/>
          </p:cNvCxnSpPr>
          <p:nvPr/>
        </p:nvCxnSpPr>
        <p:spPr>
          <a:xfrm flipH="1">
            <a:off x="4716016" y="2044879"/>
            <a:ext cx="1296144" cy="13483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1" name="pole tekstowe 100"/>
          <p:cNvSpPr txBox="1"/>
          <p:nvPr/>
        </p:nvSpPr>
        <p:spPr>
          <a:xfrm>
            <a:off x="6524045" y="426154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/>
              <a:t>krawędź podstawy</a:t>
            </a:r>
            <a:endParaRPr lang="pl-PL" sz="2000" i="1" dirty="0"/>
          </a:p>
        </p:txBody>
      </p:sp>
      <p:cxnSp>
        <p:nvCxnSpPr>
          <p:cNvPr id="103" name="Łącznik prosty ze strzałką 102"/>
          <p:cNvCxnSpPr>
            <a:stCxn id="101" idx="1"/>
          </p:cNvCxnSpPr>
          <p:nvPr/>
        </p:nvCxnSpPr>
        <p:spPr>
          <a:xfrm flipH="1">
            <a:off x="5694002" y="4461599"/>
            <a:ext cx="830043" cy="356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Prostokąt 3"/>
          <p:cNvSpPr/>
          <p:nvPr/>
        </p:nvSpPr>
        <p:spPr>
          <a:xfrm>
            <a:off x="3011119" y="327606"/>
            <a:ext cx="32335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Ostrosłupy</a:t>
            </a:r>
            <a:endParaRPr lang="pl-PL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3" name="Łącznik prosty ze strzałką 2"/>
          <p:cNvCxnSpPr>
            <a:stCxn id="95" idx="1"/>
          </p:cNvCxnSpPr>
          <p:nvPr/>
        </p:nvCxnSpPr>
        <p:spPr>
          <a:xfrm flipH="1">
            <a:off x="4812334" y="2044879"/>
            <a:ext cx="1199826" cy="5920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7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80" grpId="0"/>
      <p:bldP spid="84" grpId="0"/>
      <p:bldP spid="92" grpId="0"/>
      <p:bldP spid="95" grpId="0"/>
      <p:bldP spid="1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le tekstowe 17"/>
          <p:cNvSpPr txBox="1"/>
          <p:nvPr/>
        </p:nvSpPr>
        <p:spPr>
          <a:xfrm>
            <a:off x="4716016" y="162880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2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1697562" y="188640"/>
            <a:ext cx="5928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Ostrosłupy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919528" y="220486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PROSTE</a:t>
            </a:r>
            <a:endParaRPr lang="pl-PL" sz="36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5739314" y="220486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POCHYŁE</a:t>
            </a:r>
            <a:endParaRPr lang="pl-PL" sz="3600" dirty="0"/>
          </a:p>
        </p:txBody>
      </p:sp>
      <p:cxnSp>
        <p:nvCxnSpPr>
          <p:cNvPr id="24" name="Łącznik prosty ze strzałką 23"/>
          <p:cNvCxnSpPr>
            <a:stCxn id="21" idx="2"/>
            <a:endCxn id="22" idx="0"/>
          </p:cNvCxnSpPr>
          <p:nvPr/>
        </p:nvCxnSpPr>
        <p:spPr>
          <a:xfrm flipH="1">
            <a:off x="2071656" y="1111970"/>
            <a:ext cx="2589923" cy="10928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>
            <a:stCxn id="21" idx="2"/>
            <a:endCxn id="23" idx="0"/>
          </p:cNvCxnSpPr>
          <p:nvPr/>
        </p:nvCxnSpPr>
        <p:spPr>
          <a:xfrm>
            <a:off x="4661579" y="1111970"/>
            <a:ext cx="2229863" cy="1092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upa 2"/>
          <p:cNvGrpSpPr/>
          <p:nvPr/>
        </p:nvGrpSpPr>
        <p:grpSpPr>
          <a:xfrm>
            <a:off x="5330423" y="2987704"/>
            <a:ext cx="3717414" cy="2740753"/>
            <a:chOff x="5330423" y="2987704"/>
            <a:chExt cx="3717414" cy="2740753"/>
          </a:xfrm>
        </p:grpSpPr>
        <p:sp>
          <p:nvSpPr>
            <p:cNvPr id="41" name="pole tekstowe 40"/>
            <p:cNvSpPr txBox="1"/>
            <p:nvPr/>
          </p:nvSpPr>
          <p:spPr>
            <a:xfrm>
              <a:off x="7823701" y="4134004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wysokość</a:t>
              </a:r>
              <a:endParaRPr lang="pl-PL" sz="2000" i="1" dirty="0"/>
            </a:p>
          </p:txBody>
        </p:sp>
        <p:cxnSp>
          <p:nvCxnSpPr>
            <p:cNvPr id="42" name="Łącznik prosty ze strzałką 41"/>
            <p:cNvCxnSpPr>
              <a:stCxn id="41" idx="1"/>
            </p:cNvCxnSpPr>
            <p:nvPr/>
          </p:nvCxnSpPr>
          <p:spPr>
            <a:xfrm flipH="1" flipV="1">
              <a:off x="7203616" y="4134004"/>
              <a:ext cx="620085" cy="2000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34" name="Grupa 133"/>
            <p:cNvGrpSpPr/>
            <p:nvPr/>
          </p:nvGrpSpPr>
          <p:grpSpPr>
            <a:xfrm>
              <a:off x="5330423" y="2987704"/>
              <a:ext cx="1951038" cy="2740753"/>
              <a:chOff x="5220071" y="2753440"/>
              <a:chExt cx="2176548" cy="2835262"/>
            </a:xfrm>
          </p:grpSpPr>
          <p:grpSp>
            <p:nvGrpSpPr>
              <p:cNvPr id="115" name="Group 10"/>
              <p:cNvGrpSpPr>
                <a:grpSpLocks/>
              </p:cNvGrpSpPr>
              <p:nvPr/>
            </p:nvGrpSpPr>
            <p:grpSpPr bwMode="auto">
              <a:xfrm>
                <a:off x="5220071" y="2753440"/>
                <a:ext cx="2099493" cy="2835262"/>
                <a:chOff x="2857" y="3037"/>
                <a:chExt cx="3960" cy="5400"/>
              </a:xfrm>
            </p:grpSpPr>
            <p:sp>
              <p:nvSpPr>
                <p:cNvPr id="116" name="Line 11"/>
                <p:cNvSpPr>
                  <a:spLocks noChangeShapeType="1"/>
                </p:cNvSpPr>
                <p:nvPr/>
              </p:nvSpPr>
              <p:spPr bwMode="auto">
                <a:xfrm>
                  <a:off x="2857" y="8077"/>
                  <a:ext cx="180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 dirty="0"/>
                </a:p>
              </p:txBody>
            </p:sp>
            <p:sp>
              <p:nvSpPr>
                <p:cNvPr id="117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57" y="6637"/>
                  <a:ext cx="180" cy="1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 dirty="0"/>
                </a:p>
              </p:txBody>
            </p:sp>
            <p:sp>
              <p:nvSpPr>
                <p:cNvPr id="118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037" y="6097"/>
                  <a:ext cx="180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 dirty="0"/>
                </a:p>
              </p:txBody>
            </p:sp>
            <p:sp>
              <p:nvSpPr>
                <p:cNvPr id="119" name="Line 14"/>
                <p:cNvSpPr>
                  <a:spLocks noChangeShapeType="1"/>
                </p:cNvSpPr>
                <p:nvPr/>
              </p:nvSpPr>
              <p:spPr bwMode="auto">
                <a:xfrm>
                  <a:off x="4837" y="6097"/>
                  <a:ext cx="12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 dirty="0"/>
                </a:p>
              </p:txBody>
            </p:sp>
            <p:sp>
              <p:nvSpPr>
                <p:cNvPr id="120" name="Line 15"/>
                <p:cNvSpPr>
                  <a:spLocks noChangeShapeType="1"/>
                </p:cNvSpPr>
                <p:nvPr/>
              </p:nvSpPr>
              <p:spPr bwMode="auto">
                <a:xfrm>
                  <a:off x="6097" y="6097"/>
                  <a:ext cx="360" cy="12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 dirty="0"/>
                </a:p>
              </p:txBody>
            </p:sp>
            <p:sp>
              <p:nvSpPr>
                <p:cNvPr id="12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657" y="7357"/>
                  <a:ext cx="1800" cy="10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 dirty="0"/>
                </a:p>
              </p:txBody>
            </p:sp>
            <p:sp>
              <p:nvSpPr>
                <p:cNvPr id="12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857" y="3037"/>
                  <a:ext cx="3960" cy="50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 dirty="0"/>
                </a:p>
              </p:txBody>
            </p:sp>
            <p:sp>
              <p:nvSpPr>
                <p:cNvPr id="123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3037" y="3037"/>
                  <a:ext cx="3780" cy="3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 dirty="0"/>
                </a:p>
              </p:txBody>
            </p:sp>
            <p:sp>
              <p:nvSpPr>
                <p:cNvPr id="124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837" y="3037"/>
                  <a:ext cx="1980" cy="30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 dirty="0"/>
                </a:p>
              </p:txBody>
            </p:sp>
            <p:sp>
              <p:nvSpPr>
                <p:cNvPr id="12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097" y="3037"/>
                  <a:ext cx="720" cy="30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 dirty="0"/>
                </a:p>
              </p:txBody>
            </p:sp>
            <p:sp>
              <p:nvSpPr>
                <p:cNvPr id="126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4657" y="3037"/>
                  <a:ext cx="2160" cy="54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 dirty="0"/>
                </a:p>
              </p:txBody>
            </p:sp>
            <p:sp>
              <p:nvSpPr>
                <p:cNvPr id="127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6457" y="3037"/>
                  <a:ext cx="360" cy="43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 dirty="0"/>
                </a:p>
              </p:txBody>
            </p:sp>
          </p:grpSp>
          <p:cxnSp>
            <p:nvCxnSpPr>
              <p:cNvPr id="129" name="Łącznik prostoliniowy 128"/>
              <p:cNvCxnSpPr/>
              <p:nvPr/>
            </p:nvCxnSpPr>
            <p:spPr>
              <a:xfrm>
                <a:off x="7319565" y="2753440"/>
                <a:ext cx="0" cy="227300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Łącznik prostoliniowy 130"/>
              <p:cNvCxnSpPr>
                <a:stCxn id="127" idx="0"/>
              </p:cNvCxnSpPr>
              <p:nvPr/>
            </p:nvCxnSpPr>
            <p:spPr>
              <a:xfrm flipV="1">
                <a:off x="7128701" y="5021649"/>
                <a:ext cx="19086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Łuk 131"/>
              <p:cNvSpPr/>
              <p:nvPr/>
            </p:nvSpPr>
            <p:spPr>
              <a:xfrm rot="16490284">
                <a:off x="7207395" y="4938983"/>
                <a:ext cx="204763" cy="173684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133" name="Elipsa 132"/>
              <p:cNvSpPr/>
              <p:nvPr/>
            </p:nvSpPr>
            <p:spPr>
              <a:xfrm>
                <a:off x="7264132" y="4962020"/>
                <a:ext cx="36120" cy="335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</p:grpSp>
      </p:grpSp>
      <p:grpSp>
        <p:nvGrpSpPr>
          <p:cNvPr id="2" name="Grupa 1"/>
          <p:cNvGrpSpPr/>
          <p:nvPr/>
        </p:nvGrpSpPr>
        <p:grpSpPr>
          <a:xfrm>
            <a:off x="539552" y="2851195"/>
            <a:ext cx="3296300" cy="2845360"/>
            <a:chOff x="539552" y="2851195"/>
            <a:chExt cx="3296300" cy="2845360"/>
          </a:xfrm>
        </p:grpSpPr>
        <p:sp>
          <p:nvSpPr>
            <p:cNvPr id="39" name="pole tekstowe 38"/>
            <p:cNvSpPr txBox="1"/>
            <p:nvPr/>
          </p:nvSpPr>
          <p:spPr>
            <a:xfrm>
              <a:off x="2611716" y="4285746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wysokość</a:t>
              </a:r>
              <a:endParaRPr lang="pl-PL" sz="2000" i="1" dirty="0"/>
            </a:p>
          </p:txBody>
        </p:sp>
        <p:cxnSp>
          <p:nvCxnSpPr>
            <p:cNvPr id="40" name="Łącznik prosty ze strzałką 39"/>
            <p:cNvCxnSpPr>
              <a:stCxn id="39" idx="1"/>
            </p:cNvCxnSpPr>
            <p:nvPr/>
          </p:nvCxnSpPr>
          <p:spPr>
            <a:xfrm flipH="1" flipV="1">
              <a:off x="1604345" y="4273875"/>
              <a:ext cx="1007371" cy="21192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53" name="Grupa 152"/>
            <p:cNvGrpSpPr/>
            <p:nvPr/>
          </p:nvGrpSpPr>
          <p:grpSpPr>
            <a:xfrm>
              <a:off x="539552" y="2851195"/>
              <a:ext cx="1854038" cy="2845360"/>
              <a:chOff x="539552" y="2851195"/>
              <a:chExt cx="1854038" cy="2845360"/>
            </a:xfrm>
          </p:grpSpPr>
          <p:grpSp>
            <p:nvGrpSpPr>
              <p:cNvPr id="137" name="Grupa 136"/>
              <p:cNvGrpSpPr/>
              <p:nvPr/>
            </p:nvGrpSpPr>
            <p:grpSpPr>
              <a:xfrm>
                <a:off x="539552" y="2851195"/>
                <a:ext cx="1854038" cy="2845360"/>
                <a:chOff x="1259632" y="3501008"/>
                <a:chExt cx="1997176" cy="1728192"/>
              </a:xfrm>
            </p:grpSpPr>
            <p:cxnSp>
              <p:nvCxnSpPr>
                <p:cNvPr id="138" name="Łącznik prostoliniowy 137"/>
                <p:cNvCxnSpPr/>
                <p:nvPr/>
              </p:nvCxnSpPr>
              <p:spPr>
                <a:xfrm flipH="1">
                  <a:off x="2750371" y="4452607"/>
                  <a:ext cx="504056" cy="77659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Łącznik prostoliniowy 138"/>
                <p:cNvCxnSpPr/>
                <p:nvPr/>
              </p:nvCxnSpPr>
              <p:spPr>
                <a:xfrm flipH="1" flipV="1">
                  <a:off x="1262013" y="4869160"/>
                  <a:ext cx="1493120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Łącznik prostoliniowy 139"/>
                <p:cNvCxnSpPr/>
                <p:nvPr/>
              </p:nvCxnSpPr>
              <p:spPr>
                <a:xfrm flipV="1">
                  <a:off x="1259632" y="4449750"/>
                  <a:ext cx="1997176" cy="4194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Łącznik prostoliniowy 140"/>
                <p:cNvCxnSpPr/>
                <p:nvPr/>
              </p:nvCxnSpPr>
              <p:spPr>
                <a:xfrm flipV="1">
                  <a:off x="1259632" y="4843284"/>
                  <a:ext cx="1742767" cy="28257"/>
                </a:xfrm>
                <a:prstGeom prst="line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Łącznik prostoliniowy 141"/>
                <p:cNvCxnSpPr/>
                <p:nvPr/>
              </p:nvCxnSpPr>
              <p:spPr>
                <a:xfrm flipH="1">
                  <a:off x="2008573" y="4452130"/>
                  <a:ext cx="1245854" cy="599431"/>
                </a:xfrm>
                <a:prstGeom prst="line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Łącznik prostoliniowy 142"/>
                <p:cNvCxnSpPr/>
                <p:nvPr/>
              </p:nvCxnSpPr>
              <p:spPr>
                <a:xfrm flipH="1" flipV="1">
                  <a:off x="2241946" y="4659455"/>
                  <a:ext cx="515568" cy="569745"/>
                </a:xfrm>
                <a:prstGeom prst="line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Łącznik prostoliniowy 143"/>
                <p:cNvCxnSpPr/>
                <p:nvPr/>
              </p:nvCxnSpPr>
              <p:spPr>
                <a:xfrm flipV="1">
                  <a:off x="2416522" y="3501008"/>
                  <a:ext cx="0" cy="135402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Łącznik prostoliniowy 144"/>
                <p:cNvCxnSpPr/>
                <p:nvPr/>
              </p:nvCxnSpPr>
              <p:spPr>
                <a:xfrm flipV="1">
                  <a:off x="1262013" y="3501008"/>
                  <a:ext cx="1154509" cy="13705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Łącznik prostoliniowy 145"/>
                <p:cNvCxnSpPr/>
                <p:nvPr/>
              </p:nvCxnSpPr>
              <p:spPr>
                <a:xfrm flipH="1" flipV="1">
                  <a:off x="2411760" y="3501008"/>
                  <a:ext cx="840286" cy="9487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Łącznik prostoliniowy 146"/>
                <p:cNvCxnSpPr/>
                <p:nvPr/>
              </p:nvCxnSpPr>
              <p:spPr>
                <a:xfrm flipH="1" flipV="1">
                  <a:off x="2411760" y="3501008"/>
                  <a:ext cx="338612" cy="17281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Grupa 150"/>
              <p:cNvGrpSpPr/>
              <p:nvPr/>
            </p:nvGrpSpPr>
            <p:grpSpPr>
              <a:xfrm>
                <a:off x="1526500" y="4980946"/>
                <a:ext cx="155689" cy="197938"/>
                <a:chOff x="7278171" y="5237774"/>
                <a:chExt cx="155689" cy="197938"/>
              </a:xfrm>
            </p:grpSpPr>
            <p:sp>
              <p:nvSpPr>
                <p:cNvPr id="149" name="Łuk 148"/>
                <p:cNvSpPr/>
                <p:nvPr/>
              </p:nvSpPr>
              <p:spPr>
                <a:xfrm rot="16490284">
                  <a:off x="7257047" y="5258898"/>
                  <a:ext cx="197938" cy="155689"/>
                </a:xfrm>
                <a:prstGeom prst="arc">
                  <a:avLst/>
                </a:prstGeom>
                <a:ln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150" name="Elipsa 149"/>
                <p:cNvSpPr/>
                <p:nvPr/>
              </p:nvSpPr>
              <p:spPr>
                <a:xfrm>
                  <a:off x="7315101" y="5275064"/>
                  <a:ext cx="32378" cy="324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464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817448" y="476672"/>
            <a:ext cx="36166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Ostrosłupy</a:t>
            </a:r>
            <a:endParaRPr lang="pl-PL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6" name="pole tekstowe 125"/>
          <p:cNvSpPr txBox="1"/>
          <p:nvPr/>
        </p:nvSpPr>
        <p:spPr>
          <a:xfrm>
            <a:off x="561855" y="2571239"/>
            <a:ext cx="2086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Trójkątne</a:t>
            </a:r>
          </a:p>
          <a:p>
            <a:r>
              <a:rPr lang="pl-PL" sz="2400" dirty="0" smtClean="0"/>
              <a:t>(czworościan)</a:t>
            </a:r>
            <a:endParaRPr lang="pl-PL" sz="2400" dirty="0"/>
          </a:p>
        </p:txBody>
      </p:sp>
      <p:sp>
        <p:nvSpPr>
          <p:cNvPr id="127" name="pole tekstowe 126"/>
          <p:cNvSpPr txBox="1"/>
          <p:nvPr/>
        </p:nvSpPr>
        <p:spPr>
          <a:xfrm>
            <a:off x="3181094" y="3023841"/>
            <a:ext cx="279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Czworokątne</a:t>
            </a:r>
            <a:endParaRPr lang="pl-PL" sz="3200" dirty="0"/>
          </a:p>
        </p:txBody>
      </p:sp>
      <p:sp>
        <p:nvSpPr>
          <p:cNvPr id="129" name="pole tekstowe 128"/>
          <p:cNvSpPr txBox="1"/>
          <p:nvPr/>
        </p:nvSpPr>
        <p:spPr>
          <a:xfrm>
            <a:off x="6144158" y="2571239"/>
            <a:ext cx="255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Sześciokątne</a:t>
            </a:r>
            <a:endParaRPr lang="pl-PL" sz="3200" dirty="0"/>
          </a:p>
        </p:txBody>
      </p:sp>
      <p:cxnSp>
        <p:nvCxnSpPr>
          <p:cNvPr id="1047" name="Łącznik prosty ze strzałką 1046"/>
          <p:cNvCxnSpPr>
            <a:stCxn id="4" idx="2"/>
            <a:endCxn id="127" idx="0"/>
          </p:cNvCxnSpPr>
          <p:nvPr/>
        </p:nvCxnSpPr>
        <p:spPr>
          <a:xfrm flipH="1">
            <a:off x="4580131" y="1400002"/>
            <a:ext cx="45665" cy="16238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9" name="Łącznik prosty ze strzałką 1048"/>
          <p:cNvCxnSpPr>
            <a:stCxn id="4" idx="2"/>
            <a:endCxn id="129" idx="0"/>
          </p:cNvCxnSpPr>
          <p:nvPr/>
        </p:nvCxnSpPr>
        <p:spPr>
          <a:xfrm>
            <a:off x="4625796" y="1400002"/>
            <a:ext cx="2796250" cy="1171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1" name="Łącznik prosty ze strzałką 1050"/>
          <p:cNvCxnSpPr>
            <a:stCxn id="4" idx="2"/>
            <a:endCxn id="126" idx="0"/>
          </p:cNvCxnSpPr>
          <p:nvPr/>
        </p:nvCxnSpPr>
        <p:spPr>
          <a:xfrm flipH="1">
            <a:off x="1605197" y="1400002"/>
            <a:ext cx="3020599" cy="1171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upa 2"/>
          <p:cNvGrpSpPr/>
          <p:nvPr/>
        </p:nvGrpSpPr>
        <p:grpSpPr>
          <a:xfrm>
            <a:off x="452012" y="3573460"/>
            <a:ext cx="3021075" cy="2324882"/>
            <a:chOff x="452012" y="3573460"/>
            <a:chExt cx="3021075" cy="2324882"/>
          </a:xfrm>
        </p:grpSpPr>
        <p:grpSp>
          <p:nvGrpSpPr>
            <p:cNvPr id="107" name="Grupa 106"/>
            <p:cNvGrpSpPr/>
            <p:nvPr/>
          </p:nvGrpSpPr>
          <p:grpSpPr>
            <a:xfrm>
              <a:off x="452012" y="3573460"/>
              <a:ext cx="1526896" cy="2324882"/>
              <a:chOff x="464923" y="2324918"/>
              <a:chExt cx="1526896" cy="2324882"/>
            </a:xfrm>
          </p:grpSpPr>
          <p:grpSp>
            <p:nvGrpSpPr>
              <p:cNvPr id="1044" name="Grupa 1043"/>
              <p:cNvGrpSpPr/>
              <p:nvPr/>
            </p:nvGrpSpPr>
            <p:grpSpPr>
              <a:xfrm>
                <a:off x="464923" y="2324918"/>
                <a:ext cx="1526896" cy="2324882"/>
                <a:chOff x="1259632" y="3501008"/>
                <a:chExt cx="1997176" cy="1728193"/>
              </a:xfrm>
            </p:grpSpPr>
            <p:cxnSp>
              <p:nvCxnSpPr>
                <p:cNvPr id="86" name="Łącznik prostoliniowy 85"/>
                <p:cNvCxnSpPr/>
                <p:nvPr/>
              </p:nvCxnSpPr>
              <p:spPr>
                <a:xfrm flipH="1">
                  <a:off x="2750371" y="4452607"/>
                  <a:ext cx="504056" cy="77659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Łącznik prostoliniowy 88"/>
                <p:cNvCxnSpPr/>
                <p:nvPr/>
              </p:nvCxnSpPr>
              <p:spPr>
                <a:xfrm flipH="1" flipV="1">
                  <a:off x="1262013" y="4869160"/>
                  <a:ext cx="1493120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Łącznik prostoliniowy 90"/>
                <p:cNvCxnSpPr/>
                <p:nvPr/>
              </p:nvCxnSpPr>
              <p:spPr>
                <a:xfrm flipV="1">
                  <a:off x="1259632" y="4449750"/>
                  <a:ext cx="1997176" cy="4194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Łącznik prostoliniowy 92"/>
                <p:cNvCxnSpPr/>
                <p:nvPr/>
              </p:nvCxnSpPr>
              <p:spPr>
                <a:xfrm flipV="1">
                  <a:off x="1259632" y="4843284"/>
                  <a:ext cx="1742767" cy="28257"/>
                </a:xfrm>
                <a:prstGeom prst="line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Łącznik prostoliniowy 94"/>
                <p:cNvCxnSpPr/>
                <p:nvPr/>
              </p:nvCxnSpPr>
              <p:spPr>
                <a:xfrm flipH="1">
                  <a:off x="2008573" y="4452130"/>
                  <a:ext cx="1245854" cy="599431"/>
                </a:xfrm>
                <a:prstGeom prst="line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8" name="Łącznik prostoliniowy 1027"/>
                <p:cNvCxnSpPr/>
                <p:nvPr/>
              </p:nvCxnSpPr>
              <p:spPr>
                <a:xfrm flipH="1" flipV="1">
                  <a:off x="2241946" y="4659455"/>
                  <a:ext cx="515568" cy="569745"/>
                </a:xfrm>
                <a:prstGeom prst="line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1" name="Łącznik prostoliniowy 1030"/>
                <p:cNvCxnSpPr/>
                <p:nvPr/>
              </p:nvCxnSpPr>
              <p:spPr>
                <a:xfrm flipV="1">
                  <a:off x="2416522" y="3501008"/>
                  <a:ext cx="0" cy="135402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7" name="Łącznik prostoliniowy 1036"/>
                <p:cNvCxnSpPr/>
                <p:nvPr/>
              </p:nvCxnSpPr>
              <p:spPr>
                <a:xfrm flipV="1">
                  <a:off x="1262013" y="3501008"/>
                  <a:ext cx="1154509" cy="13705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Łącznik prostoliniowy 1038"/>
                <p:cNvCxnSpPr/>
                <p:nvPr/>
              </p:nvCxnSpPr>
              <p:spPr>
                <a:xfrm flipH="1" flipV="1">
                  <a:off x="2411760" y="3501008"/>
                  <a:ext cx="840286" cy="9487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2" name="Łącznik prostoliniowy 1041"/>
                <p:cNvCxnSpPr/>
                <p:nvPr/>
              </p:nvCxnSpPr>
              <p:spPr>
                <a:xfrm flipH="1" flipV="1">
                  <a:off x="2411761" y="3501009"/>
                  <a:ext cx="338612" cy="17281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Grupa 152"/>
              <p:cNvGrpSpPr/>
              <p:nvPr/>
            </p:nvGrpSpPr>
            <p:grpSpPr>
              <a:xfrm>
                <a:off x="1259704" y="4050050"/>
                <a:ext cx="155689" cy="197938"/>
                <a:chOff x="7278171" y="5237774"/>
                <a:chExt cx="155689" cy="197938"/>
              </a:xfrm>
            </p:grpSpPr>
            <p:sp>
              <p:nvSpPr>
                <p:cNvPr id="155" name="Łuk 154"/>
                <p:cNvSpPr/>
                <p:nvPr/>
              </p:nvSpPr>
              <p:spPr>
                <a:xfrm rot="16490284">
                  <a:off x="7257047" y="5258898"/>
                  <a:ext cx="197938" cy="155689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157" name="Elipsa 156"/>
                <p:cNvSpPr/>
                <p:nvPr/>
              </p:nvSpPr>
              <p:spPr>
                <a:xfrm>
                  <a:off x="7315101" y="5275064"/>
                  <a:ext cx="32378" cy="324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</p:grpSp>
        </p:grpSp>
        <p:sp>
          <p:nvSpPr>
            <p:cNvPr id="108" name="pole tekstowe 107"/>
            <p:cNvSpPr txBox="1"/>
            <p:nvPr/>
          </p:nvSpPr>
          <p:spPr>
            <a:xfrm>
              <a:off x="1953825" y="5182723"/>
              <a:ext cx="15192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smtClean="0"/>
                <a:t>Spodek wysokości</a:t>
              </a:r>
              <a:endParaRPr lang="pl-PL" sz="2000" dirty="0"/>
            </a:p>
          </p:txBody>
        </p:sp>
        <p:cxnSp>
          <p:nvCxnSpPr>
            <p:cNvPr id="110" name="Łącznik prosty ze strzałką 109"/>
            <p:cNvCxnSpPr>
              <a:stCxn id="108" idx="1"/>
              <a:endCxn id="157" idx="5"/>
            </p:cNvCxnSpPr>
            <p:nvPr/>
          </p:nvCxnSpPr>
          <p:spPr>
            <a:xfrm flipH="1" flipV="1">
              <a:off x="1311359" y="5363550"/>
              <a:ext cx="642466" cy="17311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pole tekstowe 115"/>
            <p:cNvSpPr txBox="1"/>
            <p:nvPr/>
          </p:nvSpPr>
          <p:spPr>
            <a:xfrm>
              <a:off x="1101263" y="4347221"/>
              <a:ext cx="441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smtClean="0"/>
                <a:t>h</a:t>
              </a:r>
              <a:endParaRPr lang="pl-PL" sz="2000" dirty="0"/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3601688" y="3662504"/>
            <a:ext cx="3223587" cy="2372387"/>
            <a:chOff x="3601688" y="3662504"/>
            <a:chExt cx="3223587" cy="2372387"/>
          </a:xfrm>
        </p:grpSpPr>
        <p:grpSp>
          <p:nvGrpSpPr>
            <p:cNvPr id="106" name="Grupa 105"/>
            <p:cNvGrpSpPr/>
            <p:nvPr/>
          </p:nvGrpSpPr>
          <p:grpSpPr>
            <a:xfrm>
              <a:off x="3601688" y="3662504"/>
              <a:ext cx="1688824" cy="2235838"/>
              <a:chOff x="3637862" y="2633816"/>
              <a:chExt cx="1688824" cy="2235838"/>
            </a:xfrm>
          </p:grpSpPr>
          <p:grpSp>
            <p:nvGrpSpPr>
              <p:cNvPr id="84" name="Grupa 83"/>
              <p:cNvGrpSpPr/>
              <p:nvPr/>
            </p:nvGrpSpPr>
            <p:grpSpPr>
              <a:xfrm>
                <a:off x="3637862" y="2633816"/>
                <a:ext cx="1688824" cy="2235838"/>
                <a:chOff x="3452813" y="2420888"/>
                <a:chExt cx="2199307" cy="2160240"/>
              </a:xfrm>
            </p:grpSpPr>
            <p:cxnSp>
              <p:nvCxnSpPr>
                <p:cNvPr id="16" name="Łącznik prostoliniowy 15"/>
                <p:cNvCxnSpPr/>
                <p:nvPr/>
              </p:nvCxnSpPr>
              <p:spPr>
                <a:xfrm flipV="1">
                  <a:off x="4932040" y="4005064"/>
                  <a:ext cx="720080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Łącznik prostoliniowy 19"/>
                <p:cNvCxnSpPr/>
                <p:nvPr/>
              </p:nvCxnSpPr>
              <p:spPr>
                <a:xfrm flipH="1">
                  <a:off x="3455194" y="4578747"/>
                  <a:ext cx="147922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Łącznik prostoliniowy 24"/>
                <p:cNvCxnSpPr/>
                <p:nvPr/>
              </p:nvCxnSpPr>
              <p:spPr>
                <a:xfrm flipH="1">
                  <a:off x="3452813" y="4005064"/>
                  <a:ext cx="73961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Łącznik prostoliniowy 27"/>
                <p:cNvCxnSpPr/>
                <p:nvPr/>
              </p:nvCxnSpPr>
              <p:spPr>
                <a:xfrm>
                  <a:off x="4190045" y="4007445"/>
                  <a:ext cx="145969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Łącznik prostoliniowy 30"/>
                <p:cNvCxnSpPr/>
                <p:nvPr/>
              </p:nvCxnSpPr>
              <p:spPr>
                <a:xfrm>
                  <a:off x="4190045" y="4007445"/>
                  <a:ext cx="744376" cy="571302"/>
                </a:xfrm>
                <a:prstGeom prst="line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Łącznik prostoliniowy 65"/>
                <p:cNvCxnSpPr/>
                <p:nvPr/>
              </p:nvCxnSpPr>
              <p:spPr>
                <a:xfrm flipH="1">
                  <a:off x="3455194" y="4005064"/>
                  <a:ext cx="2196926" cy="573683"/>
                </a:xfrm>
                <a:prstGeom prst="line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Łącznik prostoliniowy 67"/>
                <p:cNvCxnSpPr/>
                <p:nvPr/>
              </p:nvCxnSpPr>
              <p:spPr>
                <a:xfrm flipV="1">
                  <a:off x="4563181" y="2420888"/>
                  <a:ext cx="0" cy="1872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Łącznik prostoliniowy 70"/>
                <p:cNvCxnSpPr/>
                <p:nvPr/>
              </p:nvCxnSpPr>
              <p:spPr>
                <a:xfrm flipH="1">
                  <a:off x="3452813" y="2420888"/>
                  <a:ext cx="1110368" cy="215785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Łącznik prostoliniowy 72"/>
                <p:cNvCxnSpPr/>
                <p:nvPr/>
              </p:nvCxnSpPr>
              <p:spPr>
                <a:xfrm>
                  <a:off x="4563181" y="2420888"/>
                  <a:ext cx="1088939" cy="158655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Łącznik prostoliniowy 74"/>
                <p:cNvCxnSpPr/>
                <p:nvPr/>
              </p:nvCxnSpPr>
              <p:spPr>
                <a:xfrm>
                  <a:off x="4563181" y="2420888"/>
                  <a:ext cx="371240" cy="21602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Łącznik prostoliniowy 76"/>
                <p:cNvCxnSpPr/>
                <p:nvPr/>
              </p:nvCxnSpPr>
              <p:spPr>
                <a:xfrm flipH="1">
                  <a:off x="4190045" y="2420888"/>
                  <a:ext cx="372188" cy="158655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upa 158"/>
              <p:cNvGrpSpPr/>
              <p:nvPr/>
            </p:nvGrpSpPr>
            <p:grpSpPr>
              <a:xfrm>
                <a:off x="4400581" y="4504358"/>
                <a:ext cx="155689" cy="197938"/>
                <a:chOff x="7278171" y="5237774"/>
                <a:chExt cx="155689" cy="197938"/>
              </a:xfrm>
            </p:grpSpPr>
            <p:sp>
              <p:nvSpPr>
                <p:cNvPr id="160" name="Łuk 159"/>
                <p:cNvSpPr/>
                <p:nvPr/>
              </p:nvSpPr>
              <p:spPr>
                <a:xfrm rot="16490284">
                  <a:off x="7257047" y="5258898"/>
                  <a:ext cx="197938" cy="155689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161" name="Elipsa 160"/>
                <p:cNvSpPr/>
                <p:nvPr/>
              </p:nvSpPr>
              <p:spPr>
                <a:xfrm>
                  <a:off x="7315101" y="5275064"/>
                  <a:ext cx="32378" cy="324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</p:grpSp>
        </p:grpSp>
        <p:sp>
          <p:nvSpPr>
            <p:cNvPr id="165" name="pole tekstowe 164"/>
            <p:cNvSpPr txBox="1"/>
            <p:nvPr/>
          </p:nvSpPr>
          <p:spPr>
            <a:xfrm>
              <a:off x="5306013" y="5327005"/>
              <a:ext cx="15192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smtClean="0"/>
                <a:t>Spodek wysokości</a:t>
              </a:r>
              <a:endParaRPr lang="pl-PL" sz="2000" dirty="0"/>
            </a:p>
          </p:txBody>
        </p:sp>
        <p:cxnSp>
          <p:nvCxnSpPr>
            <p:cNvPr id="112" name="Łącznik prosty ze strzałką 111"/>
            <p:cNvCxnSpPr>
              <a:stCxn id="165" idx="1"/>
              <a:endCxn id="161" idx="6"/>
            </p:cNvCxnSpPr>
            <p:nvPr/>
          </p:nvCxnSpPr>
          <p:spPr>
            <a:xfrm flipH="1" flipV="1">
              <a:off x="4433715" y="5586544"/>
              <a:ext cx="872298" cy="9440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Prostokąt 116"/>
            <p:cNvSpPr/>
            <p:nvPr/>
          </p:nvSpPr>
          <p:spPr>
            <a:xfrm>
              <a:off x="4211899" y="4565122"/>
              <a:ext cx="3241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000" dirty="0" smtClean="0"/>
                <a:t>h</a:t>
              </a:r>
              <a:endParaRPr lang="pl-PL" sz="2000" dirty="0"/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5634351" y="3339125"/>
            <a:ext cx="2686942" cy="2333107"/>
            <a:chOff x="5634351" y="3339125"/>
            <a:chExt cx="2686942" cy="2333107"/>
          </a:xfrm>
        </p:grpSpPr>
        <p:grpSp>
          <p:nvGrpSpPr>
            <p:cNvPr id="105" name="Grupa 104"/>
            <p:cNvGrpSpPr/>
            <p:nvPr/>
          </p:nvGrpSpPr>
          <p:grpSpPr>
            <a:xfrm>
              <a:off x="7016380" y="3339125"/>
              <a:ext cx="1304913" cy="2333107"/>
              <a:chOff x="7052554" y="2310437"/>
              <a:chExt cx="1304913" cy="2333107"/>
            </a:xfrm>
          </p:grpSpPr>
          <p:grpSp>
            <p:nvGrpSpPr>
              <p:cNvPr id="33" name="Grupa 32"/>
              <p:cNvGrpSpPr/>
              <p:nvPr/>
            </p:nvGrpSpPr>
            <p:grpSpPr>
              <a:xfrm>
                <a:off x="7052554" y="2310437"/>
                <a:ext cx="1304913" cy="2333107"/>
                <a:chOff x="3597423" y="620688"/>
                <a:chExt cx="2514601" cy="4274121"/>
              </a:xfrm>
            </p:grpSpPr>
            <p:grpSp>
              <p:nvGrpSpPr>
                <p:cNvPr id="34" name="Grupa 33"/>
                <p:cNvGrpSpPr/>
                <p:nvPr/>
              </p:nvGrpSpPr>
              <p:grpSpPr>
                <a:xfrm>
                  <a:off x="3597423" y="620688"/>
                  <a:ext cx="2514601" cy="4274121"/>
                  <a:chOff x="3200399" y="835446"/>
                  <a:chExt cx="2514601" cy="4274121"/>
                </a:xfrm>
              </p:grpSpPr>
              <p:sp>
                <p:nvSpPr>
                  <p:cNvPr id="36" name="AutoShape 2"/>
                  <p:cNvSpPr>
                    <a:spLocks noChangeArrowheads="1"/>
                  </p:cNvSpPr>
                  <p:nvPr/>
                </p:nvSpPr>
                <p:spPr bwMode="auto">
                  <a:xfrm>
                    <a:off x="3200400" y="3657600"/>
                    <a:ext cx="2514600" cy="1447800"/>
                  </a:xfrm>
                  <a:prstGeom prst="hexagon">
                    <a:avLst>
                      <a:gd name="adj" fmla="val 43421"/>
                      <a:gd name="vf" fmla="val 11547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l-PL" dirty="0"/>
                  </a:p>
                </p:txBody>
              </p:sp>
              <p:sp>
                <p:nvSpPr>
                  <p:cNvPr id="37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3832225" y="3657600"/>
                    <a:ext cx="1254125" cy="144780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50000"/>
                      </a:schemeClr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l-PL" dirty="0"/>
                  </a:p>
                </p:txBody>
              </p:sp>
              <p:sp>
                <p:nvSpPr>
                  <p:cNvPr id="41" name="Line 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32224" y="3661767"/>
                    <a:ext cx="1254125" cy="1440458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50000"/>
                      </a:schemeClr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l-PL" dirty="0"/>
                  </a:p>
                </p:txBody>
              </p:sp>
              <p:sp>
                <p:nvSpPr>
                  <p:cNvPr id="42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3200400" y="4381500"/>
                    <a:ext cx="2514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50000"/>
                      </a:schemeClr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l-PL" dirty="0"/>
                  </a:p>
                </p:txBody>
              </p:sp>
              <p:sp>
                <p:nvSpPr>
                  <p:cNvPr id="43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00399" y="842367"/>
                    <a:ext cx="1317625" cy="353913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l-PL" dirty="0"/>
                  </a:p>
                </p:txBody>
              </p:sp>
              <p:sp>
                <p:nvSpPr>
                  <p:cNvPr id="44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32224" y="842367"/>
                    <a:ext cx="685799" cy="425985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l-PL" dirty="0"/>
                  </a:p>
                </p:txBody>
              </p:sp>
              <p:sp>
                <p:nvSpPr>
                  <p:cNvPr id="45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4518024" y="835446"/>
                    <a:ext cx="568326" cy="427412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l-PL" dirty="0"/>
                  </a:p>
                </p:txBody>
              </p:sp>
              <p:sp>
                <p:nvSpPr>
                  <p:cNvPr id="46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518024" y="842367"/>
                    <a:ext cx="1196975" cy="35423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l-PL" dirty="0"/>
                  </a:p>
                </p:txBody>
              </p:sp>
              <p:sp>
                <p:nvSpPr>
                  <p:cNvPr id="4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518025" y="842366"/>
                    <a:ext cx="568325" cy="281622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l-PL" dirty="0"/>
                  </a:p>
                </p:txBody>
              </p:sp>
              <p:sp>
                <p:nvSpPr>
                  <p:cNvPr id="48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32224" y="842367"/>
                    <a:ext cx="685800" cy="281523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l-PL" dirty="0"/>
                  </a:p>
                </p:txBody>
              </p:sp>
            </p:grpSp>
            <p:cxnSp>
              <p:nvCxnSpPr>
                <p:cNvPr id="35" name="Łącznik prostoliniowy 34"/>
                <p:cNvCxnSpPr/>
                <p:nvPr/>
              </p:nvCxnSpPr>
              <p:spPr>
                <a:xfrm flipV="1">
                  <a:off x="4856311" y="620688"/>
                  <a:ext cx="58738" cy="354922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Grupa 161"/>
              <p:cNvGrpSpPr/>
              <p:nvPr/>
            </p:nvGrpSpPr>
            <p:grpSpPr>
              <a:xfrm>
                <a:off x="7617642" y="4149424"/>
                <a:ext cx="155689" cy="197938"/>
                <a:chOff x="7278171" y="5237774"/>
                <a:chExt cx="155689" cy="197938"/>
              </a:xfrm>
            </p:grpSpPr>
            <p:sp>
              <p:nvSpPr>
                <p:cNvPr id="163" name="Łuk 162"/>
                <p:cNvSpPr/>
                <p:nvPr/>
              </p:nvSpPr>
              <p:spPr>
                <a:xfrm rot="16490284">
                  <a:off x="7257047" y="5258898"/>
                  <a:ext cx="197938" cy="155689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164" name="Elipsa 163"/>
                <p:cNvSpPr/>
                <p:nvPr/>
              </p:nvSpPr>
              <p:spPr>
                <a:xfrm>
                  <a:off x="7315101" y="5275064"/>
                  <a:ext cx="32378" cy="324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</p:grpSp>
        </p:grpSp>
        <p:sp>
          <p:nvSpPr>
            <p:cNvPr id="166" name="pole tekstowe 165"/>
            <p:cNvSpPr txBox="1"/>
            <p:nvPr/>
          </p:nvSpPr>
          <p:spPr>
            <a:xfrm>
              <a:off x="5634351" y="4151620"/>
              <a:ext cx="15192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smtClean="0"/>
                <a:t>Spodek wysokości</a:t>
              </a:r>
              <a:endParaRPr lang="pl-PL" sz="2000" dirty="0"/>
            </a:p>
          </p:txBody>
        </p:sp>
        <p:cxnSp>
          <p:nvCxnSpPr>
            <p:cNvPr id="114" name="Łącznik prosty ze strzałką 113"/>
            <p:cNvCxnSpPr>
              <a:stCxn id="166" idx="3"/>
              <a:endCxn id="164" idx="6"/>
            </p:cNvCxnSpPr>
            <p:nvPr/>
          </p:nvCxnSpPr>
          <p:spPr>
            <a:xfrm>
              <a:off x="7153613" y="4505563"/>
              <a:ext cx="497163" cy="72604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Prostokąt 117"/>
            <p:cNvSpPr/>
            <p:nvPr/>
          </p:nvSpPr>
          <p:spPr>
            <a:xfrm>
              <a:off x="7441149" y="4457688"/>
              <a:ext cx="3241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000" dirty="0"/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045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2220</TotalTime>
  <Words>1450</Words>
  <Application>Microsoft Office PowerPoint</Application>
  <PresentationFormat>Pokaz na ekranie (4:3)</PresentationFormat>
  <Paragraphs>181</Paragraphs>
  <Slides>28</Slides>
  <Notes>26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Aerodynamiczny</vt:lpstr>
      <vt:lpstr>Graniastosłupy  i ostrosłupy  w architekturze naszego miasta.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224</cp:revision>
  <dcterms:created xsi:type="dcterms:W3CDTF">2014-03-01T15:13:24Z</dcterms:created>
  <dcterms:modified xsi:type="dcterms:W3CDTF">2014-04-29T19:49:32Z</dcterms:modified>
</cp:coreProperties>
</file>